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8" r:id="rId3"/>
    <p:sldId id="299" r:id="rId4"/>
    <p:sldId id="260" r:id="rId5"/>
    <p:sldId id="354" r:id="rId6"/>
    <p:sldId id="309" r:id="rId7"/>
    <p:sldId id="376" r:id="rId8"/>
    <p:sldId id="377" r:id="rId9"/>
    <p:sldId id="385" r:id="rId10"/>
    <p:sldId id="378" r:id="rId11"/>
    <p:sldId id="379" r:id="rId12"/>
    <p:sldId id="394" r:id="rId13"/>
    <p:sldId id="395" r:id="rId14"/>
    <p:sldId id="396" r:id="rId15"/>
    <p:sldId id="356" r:id="rId16"/>
    <p:sldId id="367" r:id="rId17"/>
    <p:sldId id="382" r:id="rId18"/>
    <p:sldId id="403" r:id="rId19"/>
    <p:sldId id="355" r:id="rId20"/>
    <p:sldId id="362" r:id="rId21"/>
    <p:sldId id="375" r:id="rId22"/>
    <p:sldId id="388" r:id="rId23"/>
    <p:sldId id="389" r:id="rId24"/>
    <p:sldId id="390" r:id="rId25"/>
    <p:sldId id="383" r:id="rId26"/>
    <p:sldId id="391" r:id="rId27"/>
    <p:sldId id="380" r:id="rId28"/>
    <p:sldId id="381" r:id="rId29"/>
    <p:sldId id="384" r:id="rId30"/>
    <p:sldId id="387" r:id="rId31"/>
    <p:sldId id="357" r:id="rId32"/>
    <p:sldId id="358" r:id="rId33"/>
    <p:sldId id="410" r:id="rId34"/>
    <p:sldId id="411" r:id="rId35"/>
    <p:sldId id="408" r:id="rId36"/>
    <p:sldId id="409" r:id="rId37"/>
    <p:sldId id="373" r:id="rId38"/>
    <p:sldId id="404" r:id="rId39"/>
    <p:sldId id="372" r:id="rId40"/>
    <p:sldId id="400" r:id="rId41"/>
    <p:sldId id="359" r:id="rId42"/>
    <p:sldId id="405" r:id="rId43"/>
    <p:sldId id="401" r:id="rId44"/>
    <p:sldId id="402" r:id="rId45"/>
    <p:sldId id="406" r:id="rId46"/>
    <p:sldId id="407" r:id="rId47"/>
    <p:sldId id="363" r:id="rId48"/>
    <p:sldId id="369" r:id="rId49"/>
    <p:sldId id="300" r:id="rId50"/>
    <p:sldId id="368" r:id="rId51"/>
    <p:sldId id="308" r:id="rId5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582"/>
    <p:restoredTop sz="94637"/>
  </p:normalViewPr>
  <p:slideViewPr>
    <p:cSldViewPr snapToGrid="0" snapToObjects="1">
      <p:cViewPr varScale="1">
        <p:scale>
          <a:sx n="115" d="100"/>
          <a:sy n="115" d="100"/>
        </p:scale>
        <p:origin x="2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jpg>
</file>

<file path=ppt/media/image10.jpeg>
</file>

<file path=ppt/media/image11.jpeg>
</file>

<file path=ppt/media/image12.png>
</file>

<file path=ppt/media/image13.sv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g>
</file>

<file path=ppt/media/image2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17.09.2020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teuszdyminski.com/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inkedin.com/in/mdyminski" TargetMode="External"/><Relationship Id="rId5" Type="http://schemas.openxmlformats.org/officeDocument/2006/relationships/hyperlink" Target="http://twitter.com/m_dyminski" TargetMode="External"/><Relationship Id="rId4" Type="http://schemas.openxmlformats.org/officeDocument/2006/relationships/hyperlink" Target="http://github.com/mateuszdyminski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libaba/canal" TargetMode="External"/><Relationship Id="rId2" Type="http://schemas.openxmlformats.org/officeDocument/2006/relationships/hyperlink" Target="https://github.com/debezium/debezium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ebezium.io/documentation/reference/1.2/architecture.htm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ebezium.io/documentation/reference/1.2/architecture.html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hyperlink" Target="https://debezium.io/documentation/reference/connectors/cassandra.html" TargetMode="External"/><Relationship Id="rId3" Type="http://schemas.openxmlformats.org/officeDocument/2006/relationships/hyperlink" Target="https://debezium.io/documentation/reference/connectors/mysql.html" TargetMode="External"/><Relationship Id="rId7" Type="http://schemas.openxmlformats.org/officeDocument/2006/relationships/hyperlink" Target="https://debezium.io/documentation/reference/connectors/db2.html" TargetMode="External"/><Relationship Id="rId2" Type="http://schemas.openxmlformats.org/officeDocument/2006/relationships/hyperlink" Target="https://debezium.io/documentation/reference/connectors/mongodb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bezium.io/documentation/reference/connectors/oracle.html" TargetMode="External"/><Relationship Id="rId5" Type="http://schemas.openxmlformats.org/officeDocument/2006/relationships/hyperlink" Target="https://debezium.io/documentation/reference/connectors/sqlserver.html" TargetMode="External"/><Relationship Id="rId4" Type="http://schemas.openxmlformats.org/officeDocument/2006/relationships/hyperlink" Target="https://debezium.io/documentation/reference/connectors/postgresql.html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irbnb/SpinalTap" TargetMode="External"/><Relationship Id="rId2" Type="http://schemas.openxmlformats.org/officeDocument/2006/relationships/hyperlink" Target="https://github.com/zendesk/maxwel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Yelp/mysql_streamer" TargetMode="Externa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ushujames/mysql-cdc-projects/wiki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netflixtechblog.com/dblog-a-generic-change-data-capture-framework-69351fb9099b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pl-pl/azure/architecture/patterns/strangler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speakerdeck.com/gunnarmorling/practical-change-data-streaming-use-cases-with-apache-kafka-and-debezium-qcon-san-francisco-2019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speakerdeck.com/gunnarmorling/practical-change-data-streaming-use-cases-with-apache-kafka-and-debezium-qcon-san-francisco-2019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speakerdeck.com/gunnarmorling/practical-change-data-streaming-use-cases-with-apache-kafka-and-debezium-qcon-san-francisco-2019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debezium.io/documentation/faq/#why_dont_i_see_delete_events_in_some_cases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blue, kite, flying&#10;&#10;Description automatically generated">
            <a:extLst>
              <a:ext uri="{FF2B5EF4-FFF2-40B4-BE49-F238E27FC236}">
                <a16:creationId xmlns:a16="http://schemas.microsoft.com/office/drawing/2014/main" id="{1FB018FF-6D42-E94F-B9D5-A63A13EA1A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258" r="9091" b="1185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6142738" cy="3204134"/>
          </a:xfrm>
        </p:spPr>
        <p:txBody>
          <a:bodyPr anchor="b">
            <a:normAutofit/>
          </a:bodyPr>
          <a:lstStyle/>
          <a:p>
            <a:pPr algn="l"/>
            <a:r>
              <a:rPr lang="pl-PL" sz="4400" dirty="0">
                <a:latin typeface="Roboto Medium" panose="02000000000000000000" pitchFamily="2" charset="0"/>
                <a:ea typeface="Roboto Medium" panose="02000000000000000000" pitchFamily="2" charset="0"/>
              </a:rPr>
              <a:t>Architecture </a:t>
            </a:r>
            <a:r>
              <a:rPr lang="pl-PL" sz="4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Concepts</a:t>
            </a:r>
            <a:r>
              <a:rPr lang="pl-PL" sz="4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4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Based</a:t>
            </a:r>
            <a:r>
              <a:rPr lang="pl-PL" sz="4400" dirty="0">
                <a:latin typeface="Roboto Medium" panose="02000000000000000000" pitchFamily="2" charset="0"/>
                <a:ea typeface="Roboto Medium" panose="02000000000000000000" pitchFamily="2" charset="0"/>
              </a:rPr>
              <a:t> on </a:t>
            </a:r>
            <a:r>
              <a:rPr lang="pl-PL" sz="4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Change</a:t>
            </a:r>
            <a:r>
              <a:rPr lang="pl-PL" sz="4400" dirty="0">
                <a:latin typeface="Roboto Medium" panose="02000000000000000000" pitchFamily="2" charset="0"/>
                <a:ea typeface="Roboto Medium" panose="02000000000000000000" pitchFamily="2" charset="0"/>
              </a:rPr>
              <a:t> Data </a:t>
            </a:r>
            <a:r>
              <a:rPr lang="pl-PL" sz="4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Capture</a:t>
            </a:r>
            <a:endParaRPr lang="pl-PL" sz="44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Based on WAL, Redo logs,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Binlog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 data changes are captured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 polling or overhead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Transparent – no need to touch any of old/legacy applications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Event with changes is sent to subscribers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Reactive approach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Log-based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Capture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52182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AC9DBD6-6B9C-5849-8EB6-53688F7E3181}"/>
              </a:ext>
            </a:extLst>
          </p:cNvPr>
          <p:cNvSpPr txBox="1"/>
          <p:nvPr/>
        </p:nvSpPr>
        <p:spPr>
          <a:xfrm>
            <a:off x="470945" y="1905506"/>
            <a:ext cx="11323658" cy="2677656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CREATE TABLE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users (</a:t>
            </a:r>
          </a:p>
          <a:p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   id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SERIAL PRIMARY KEY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firstname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TEXT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NOT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NULL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lastname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TEXT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NOT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NULL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en-GB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created_at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TIMESTAMP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DEFAULT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NOW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endParaRPr lang="pl-PL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E0FFD0B4-B3BD-C14D-B3BE-C891CD0B3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SQL</a:t>
            </a:r>
          </a:p>
        </p:txBody>
      </p:sp>
    </p:spTree>
    <p:extLst>
      <p:ext uri="{BB962C8B-B14F-4D97-AF65-F5344CB8AC3E}">
        <p14:creationId xmlns:p14="http://schemas.microsoft.com/office/powerpoint/2010/main" val="193152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AC9DBD6-6B9C-5849-8EB6-53688F7E3181}"/>
              </a:ext>
            </a:extLst>
          </p:cNvPr>
          <p:cNvSpPr txBox="1"/>
          <p:nvPr/>
        </p:nvSpPr>
        <p:spPr>
          <a:xfrm>
            <a:off x="0" y="965972"/>
            <a:ext cx="121920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INSERT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INTO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users(</a:t>
            </a:r>
            <a:r>
              <a:rPr lang="en-GB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firstname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lastname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VALUES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2400" dirty="0">
                <a:solidFill>
                  <a:srgbClr val="CE9178"/>
                </a:solidFill>
                <a:latin typeface="Menlo" panose="020B0609030804020204" pitchFamily="49" charset="0"/>
              </a:rPr>
              <a:t>'</a:t>
            </a:r>
            <a:r>
              <a:rPr lang="en-GB" sz="2400" dirty="0" err="1">
                <a:solidFill>
                  <a:srgbClr val="CE9178"/>
                </a:solidFill>
                <a:latin typeface="Menlo" panose="020B0609030804020204" pitchFamily="49" charset="0"/>
              </a:rPr>
              <a:t>Johny</a:t>
            </a:r>
            <a:r>
              <a:rPr lang="en-GB" sz="2400" dirty="0">
                <a:solidFill>
                  <a:srgbClr val="CE9178"/>
                </a:solidFill>
                <a:latin typeface="Menlo" panose="020B0609030804020204" pitchFamily="49" charset="0"/>
              </a:rPr>
              <a:t>'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sz="2400" dirty="0">
                <a:solidFill>
                  <a:srgbClr val="CE9178"/>
                </a:solidFill>
                <a:latin typeface="Menlo" panose="020B0609030804020204" pitchFamily="49" charset="0"/>
              </a:rPr>
              <a:t>'Rambo'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);</a:t>
            </a:r>
          </a:p>
          <a:p>
            <a:endParaRPr lang="pl-PL" sz="2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CD208B-035C-D947-97C2-53A7EA442760}"/>
              </a:ext>
            </a:extLst>
          </p:cNvPr>
          <p:cNvSpPr txBox="1"/>
          <p:nvPr/>
        </p:nvSpPr>
        <p:spPr>
          <a:xfrm>
            <a:off x="838200" y="250704"/>
            <a:ext cx="26915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Following INSERT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6CBFE-A248-DC46-A860-7CE185C9444A}"/>
              </a:ext>
            </a:extLst>
          </p:cNvPr>
          <p:cNvSpPr txBox="1"/>
          <p:nvPr/>
        </p:nvSpPr>
        <p:spPr>
          <a:xfrm>
            <a:off x="838200" y="1796969"/>
            <a:ext cx="3989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Produces following 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91A947-0151-1740-90F2-509926D90DD0}"/>
              </a:ext>
            </a:extLst>
          </p:cNvPr>
          <p:cNvSpPr txBox="1"/>
          <p:nvPr/>
        </p:nvSpPr>
        <p:spPr>
          <a:xfrm>
            <a:off x="0" y="2333685"/>
            <a:ext cx="1219200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"change"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  {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    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"kind"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"insert"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"schema"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"public"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"table"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”users"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columnnames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”id”</a:t>
            </a:r>
            <a:r>
              <a:rPr lang="en-GB" dirty="0">
                <a:solidFill>
                  <a:schemeClr val="bg1"/>
                </a:solidFill>
                <a:latin typeface="Menlo" panose="020B0609030804020204" pitchFamily="49" charset="0"/>
              </a:rPr>
              <a:t>,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 ”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firstname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”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lastname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created_at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],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columntypes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</a:p>
          <a:p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         "integer"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         ”text"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      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”text"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         "timestamp without time zone"</a:t>
            </a:r>
            <a:endParaRPr lang="en-GB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    ],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columnvalues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  <a:r>
              <a:rPr lang="en-GB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”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Johny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”Rambo"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"2020-09-15 11:58:28.988414"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]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  }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]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5929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AC9DBD6-6B9C-5849-8EB6-53688F7E3181}"/>
              </a:ext>
            </a:extLst>
          </p:cNvPr>
          <p:cNvSpPr txBox="1"/>
          <p:nvPr/>
        </p:nvSpPr>
        <p:spPr>
          <a:xfrm>
            <a:off x="0" y="965972"/>
            <a:ext cx="121920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UPDATE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users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SET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D4D4D4"/>
                </a:solidFill>
                <a:latin typeface="Menlo" panose="020B0609030804020204" pitchFamily="49" charset="0"/>
              </a:rPr>
              <a:t>lastname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sz="2400" dirty="0">
                <a:solidFill>
                  <a:srgbClr val="CE9178"/>
                </a:solidFill>
                <a:latin typeface="Menlo" panose="020B0609030804020204" pitchFamily="49" charset="0"/>
              </a:rPr>
              <a:t>'Kowalski'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WHERE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id = </a:t>
            </a:r>
            <a:r>
              <a:rPr lang="en-GB" sz="24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CD208B-035C-D947-97C2-53A7EA442760}"/>
              </a:ext>
            </a:extLst>
          </p:cNvPr>
          <p:cNvSpPr txBox="1"/>
          <p:nvPr/>
        </p:nvSpPr>
        <p:spPr>
          <a:xfrm>
            <a:off x="838200" y="250704"/>
            <a:ext cx="2825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Following UPDATE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6CBFE-A248-DC46-A860-7CE185C9444A}"/>
              </a:ext>
            </a:extLst>
          </p:cNvPr>
          <p:cNvSpPr txBox="1"/>
          <p:nvPr/>
        </p:nvSpPr>
        <p:spPr>
          <a:xfrm>
            <a:off x="838200" y="1619051"/>
            <a:ext cx="3989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Produces following 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91A947-0151-1740-90F2-509926D90DD0}"/>
              </a:ext>
            </a:extLst>
          </p:cNvPr>
          <p:cNvSpPr txBox="1"/>
          <p:nvPr/>
        </p:nvSpPr>
        <p:spPr>
          <a:xfrm>
            <a:off x="0" y="2142271"/>
            <a:ext cx="1219200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{ 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"change"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  {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"kind"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"update"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"schema"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"public"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"table"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"users"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columnnames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"id"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firstname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lastname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created_at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],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columntypes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"integer"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"text"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"text"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"timestamp without time zone"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],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columnvalues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  <a:r>
              <a:rPr lang="en-GB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 err="1">
                <a:solidFill>
                  <a:srgbClr val="CE9178"/>
                </a:solidFill>
                <a:latin typeface="Menlo" panose="020B0609030804020204" pitchFamily="49" charset="0"/>
              </a:rPr>
              <a:t>Johny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"Kowalski"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"2020-09-15 11:58:28.988414"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],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oldkeys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{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keynames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"id"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],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keytypes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"integer"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],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keyvalues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  <a:r>
              <a:rPr lang="en-GB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]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    }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  }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]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6293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AC9DBD6-6B9C-5849-8EB6-53688F7E3181}"/>
              </a:ext>
            </a:extLst>
          </p:cNvPr>
          <p:cNvSpPr txBox="1"/>
          <p:nvPr/>
        </p:nvSpPr>
        <p:spPr>
          <a:xfrm>
            <a:off x="0" y="965972"/>
            <a:ext cx="121920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DELETE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FROM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users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WHERE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id = </a:t>
            </a:r>
            <a:r>
              <a:rPr lang="en-GB" sz="2400" dirty="0">
                <a:solidFill>
                  <a:srgbClr val="CE9178"/>
                </a:solidFill>
                <a:latin typeface="Menlo" panose="020B0609030804020204" pitchFamily="49" charset="0"/>
              </a:rPr>
              <a:t>'1'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CD208B-035C-D947-97C2-53A7EA442760}"/>
              </a:ext>
            </a:extLst>
          </p:cNvPr>
          <p:cNvSpPr txBox="1"/>
          <p:nvPr/>
        </p:nvSpPr>
        <p:spPr>
          <a:xfrm>
            <a:off x="838200" y="250704"/>
            <a:ext cx="27335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Following DELETE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6CBFE-A248-DC46-A860-7CE185C9444A}"/>
              </a:ext>
            </a:extLst>
          </p:cNvPr>
          <p:cNvSpPr txBox="1"/>
          <p:nvPr/>
        </p:nvSpPr>
        <p:spPr>
          <a:xfrm>
            <a:off x="838200" y="1796969"/>
            <a:ext cx="3989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Produces following EVENT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91A947-0151-1740-90F2-509926D90DD0}"/>
              </a:ext>
            </a:extLst>
          </p:cNvPr>
          <p:cNvSpPr txBox="1"/>
          <p:nvPr/>
        </p:nvSpPr>
        <p:spPr>
          <a:xfrm>
            <a:off x="0" y="2333685"/>
            <a:ext cx="12192000" cy="397031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"change"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  {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"kind"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"delete"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"schema"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"public"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"table"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"users"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oldkeys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{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keynames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"id"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],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keytypes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  <a:r>
              <a:rPr lang="en-GB" dirty="0">
                <a:solidFill>
                  <a:srgbClr val="CE9178"/>
                </a:solidFill>
                <a:latin typeface="Menlo" panose="020B0609030804020204" pitchFamily="49" charset="0"/>
              </a:rPr>
              <a:t>"integer"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],</a:t>
            </a:r>
          </a:p>
          <a:p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        "</a:t>
            </a:r>
            <a:r>
              <a:rPr lang="en-GB" dirty="0" err="1">
                <a:solidFill>
                  <a:srgbClr val="9CDCFE"/>
                </a:solidFill>
                <a:latin typeface="Menlo" panose="020B0609030804020204" pitchFamily="49" charset="0"/>
              </a:rPr>
              <a:t>keyvalues</a:t>
            </a:r>
            <a:r>
              <a:rPr lang="en-GB" dirty="0">
                <a:solidFill>
                  <a:srgbClr val="9CDCFE"/>
                </a:solidFill>
                <a:latin typeface="Menlo" panose="020B060903080402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: [</a:t>
            </a:r>
            <a:r>
              <a:rPr lang="en-GB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]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    }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  }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  ]</a:t>
            </a:r>
          </a:p>
          <a:p>
            <a:r>
              <a:rPr lang="en-GB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49944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tower with a mountain in the background&#10;&#10;Description automatically generated">
            <a:extLst>
              <a:ext uri="{FF2B5EF4-FFF2-40B4-BE49-F238E27FC236}">
                <a16:creationId xmlns:a16="http://schemas.microsoft.com/office/drawing/2014/main" id="{7BEE07E7-D126-E74A-93F9-ADB6B747F4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60" b="1307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Turning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on CDC in DB</a:t>
            </a:r>
          </a:p>
        </p:txBody>
      </p:sp>
    </p:spTree>
    <p:extLst>
      <p:ext uri="{BB962C8B-B14F-4D97-AF65-F5344CB8AC3E}">
        <p14:creationId xmlns:p14="http://schemas.microsoft.com/office/powerpoint/2010/main" val="25616083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Set </a:t>
            </a:r>
            <a:r>
              <a:rPr lang="en-US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</a:t>
            </a:r>
            <a:r>
              <a:rPr lang="en-US" sz="28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al_level</a:t>
            </a:r>
            <a:r>
              <a:rPr lang="en-US" sz="28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= logical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Set</a:t>
            </a:r>
            <a:r>
              <a:rPr lang="en-US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GB" dirty="0" err="1">
                <a:solidFill>
                  <a:schemeClr val="accent2"/>
                </a:solidFill>
              </a:rPr>
              <a:t>max_replication_slots</a:t>
            </a:r>
            <a:r>
              <a:rPr lang="en-GB" dirty="0">
                <a:solidFill>
                  <a:schemeClr val="accent2"/>
                </a:solidFill>
              </a:rPr>
              <a:t> &gt; 1</a:t>
            </a:r>
            <a:endParaRPr lang="en-US" sz="2800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Postgres version &gt; </a:t>
            </a:r>
            <a:r>
              <a:rPr lang="en-US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9.4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allow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CDC(log-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based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 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Postgres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26462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Run MySQL with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binlog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-format set to </a:t>
            </a:r>
            <a:r>
              <a:rPr lang="en-US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row</a:t>
            </a:r>
          </a:p>
          <a:p>
            <a:pPr>
              <a:buClr>
                <a:schemeClr val="accent1"/>
              </a:buClr>
            </a:pPr>
            <a:endParaRPr lang="en-US" sz="2800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allow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CDC(log-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based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 in MySQL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3FD1DF-763E-0441-AC83-398F6A99EB24}"/>
              </a:ext>
            </a:extLst>
          </p:cNvPr>
          <p:cNvSpPr txBox="1"/>
          <p:nvPr/>
        </p:nvSpPr>
        <p:spPr>
          <a:xfrm>
            <a:off x="734460" y="2532024"/>
            <a:ext cx="10619340" cy="120032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[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mysqld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]</a:t>
            </a:r>
          </a:p>
          <a:p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log_bin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      = /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/log/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mysql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mysql-bin.log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max_binlog_size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= 100M</a:t>
            </a:r>
          </a:p>
          <a:p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binlog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-format    =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row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8927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 most cases you can use CDC with DBs 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provided by 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cloud providers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There are some problems with CDC on GCE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CDC on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Cloud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Providers</a:t>
            </a:r>
          </a:p>
        </p:txBody>
      </p:sp>
    </p:spTree>
    <p:extLst>
      <p:ext uri="{BB962C8B-B14F-4D97-AF65-F5344CB8AC3E}">
        <p14:creationId xmlns:p14="http://schemas.microsoft.com/office/powerpoint/2010/main" val="3124119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field with a mountain in the background&#10;&#10;Description automatically generated">
            <a:extLst>
              <a:ext uri="{FF2B5EF4-FFF2-40B4-BE49-F238E27FC236}">
                <a16:creationId xmlns:a16="http://schemas.microsoft.com/office/drawing/2014/main" id="{98A714FE-3E97-F24E-9077-CCC74D4614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439" b="529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196986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Mateusz </a:t>
            </a:r>
            <a:r>
              <a:rPr lang="en-US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Dymiński</a:t>
            </a: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8+ exp with Java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One of the organizer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Page: 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2000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mateuszdyminski.com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Github</a:t>
            </a: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Twitter: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LinkedIn: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whoami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1897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table, cutting, board, wooden&#10;&#10;Description automatically generated">
            <a:extLst>
              <a:ext uri="{FF2B5EF4-FFF2-40B4-BE49-F238E27FC236}">
                <a16:creationId xmlns:a16="http://schemas.microsoft.com/office/drawing/2014/main" id="{99637B88-AE50-0D43-85EB-60563C94D4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2500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CDC </a:t>
            </a:r>
            <a:r>
              <a:rPr lang="pl-PL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Tooling</a:t>
            </a:r>
            <a:endParaRPr lang="pl-PL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2422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 fontScale="92500" lnSpcReduction="20000"/>
          </a:bodyPr>
          <a:lstStyle/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most popular CDC platform</a:t>
            </a:r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CDC with multiple databases support</a:t>
            </a:r>
          </a:p>
          <a:p>
            <a:pPr lvl="1">
              <a:buClr>
                <a:schemeClr val="accent1"/>
              </a:buClr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Based on transactional logs</a:t>
            </a:r>
          </a:p>
          <a:p>
            <a:pPr lvl="1">
              <a:buClr>
                <a:schemeClr val="accent1"/>
              </a:buClr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Snapshotting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modes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operation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lvl="1"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Kafka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connect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Debezium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server</a:t>
            </a:r>
          </a:p>
          <a:p>
            <a:pPr lvl="1"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Embedded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Opensource: </a:t>
            </a:r>
            <a:r>
              <a:rPr lang="en-GB" dirty="0">
                <a:hlinkClick r:id="rId2"/>
              </a:rPr>
              <a:t>https://github.com/debezium/debezium</a:t>
            </a:r>
            <a:endParaRPr lang="en-GB" dirty="0"/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2"/>
                </a:solidFill>
              </a:rPr>
              <a:t>Created by RedHat</a:t>
            </a:r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Battle tested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But </a:t>
            </a:r>
            <a:r>
              <a:rPr lang="en-GB" dirty="0">
                <a:hlinkClick r:id="rId3"/>
              </a:rPr>
              <a:t>https://github.com/alibaba/canal</a:t>
            </a:r>
            <a:r>
              <a:rPr lang="en-GB" dirty="0"/>
              <a:t> </a:t>
            </a:r>
            <a:r>
              <a:rPr lang="en-GB" dirty="0">
                <a:solidFill>
                  <a:schemeClr val="bg2"/>
                </a:solidFill>
              </a:rPr>
              <a:t>has 4x stars on </a:t>
            </a:r>
            <a:r>
              <a:rPr lang="en-GB" dirty="0" err="1">
                <a:solidFill>
                  <a:schemeClr val="bg2"/>
                </a:solidFill>
              </a:rPr>
              <a:t>Github</a:t>
            </a:r>
            <a:endParaRPr lang="en-GB" dirty="0">
              <a:solidFill>
                <a:schemeClr val="bg2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Debezium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780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Debezium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Server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995C2F-7696-8C4D-9CF1-27FB01721812}"/>
              </a:ext>
            </a:extLst>
          </p:cNvPr>
          <p:cNvSpPr txBox="1"/>
          <p:nvPr/>
        </p:nvSpPr>
        <p:spPr>
          <a:xfrm>
            <a:off x="2380175" y="5665694"/>
            <a:ext cx="7431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Source: </a:t>
            </a:r>
            <a:r>
              <a:rPr lang="en-GB" dirty="0">
                <a:hlinkClick r:id="rId2"/>
              </a:rPr>
              <a:t>https://debezium.io/documentation/reference/1.2/architecture.html</a:t>
            </a:r>
            <a:endParaRPr lang="en-GB" dirty="0">
              <a:solidFill>
                <a:schemeClr val="bg2"/>
              </a:solidFill>
            </a:endParaRPr>
          </a:p>
        </p:txBody>
      </p:sp>
      <p:pic>
        <p:nvPicPr>
          <p:cNvPr id="12" name="Content Placeholder 11" descr="A picture containing clock&#10;&#10;Description automatically generated">
            <a:extLst>
              <a:ext uri="{FF2B5EF4-FFF2-40B4-BE49-F238E27FC236}">
                <a16:creationId xmlns:a16="http://schemas.microsoft.com/office/drawing/2014/main" id="{7D7891F7-A98E-8242-9E53-CC0B3D1DD4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628" y="1690688"/>
            <a:ext cx="12166372" cy="3494770"/>
          </a:xfrm>
        </p:spPr>
      </p:pic>
    </p:spTree>
    <p:extLst>
      <p:ext uri="{BB962C8B-B14F-4D97-AF65-F5344CB8AC3E}">
        <p14:creationId xmlns:p14="http://schemas.microsoft.com/office/powerpoint/2010/main" val="4216963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Debezium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Kafka Connect</a:t>
            </a:r>
          </a:p>
        </p:txBody>
      </p:sp>
      <p:pic>
        <p:nvPicPr>
          <p:cNvPr id="7" name="Content Placeholder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111EF853-C6C4-9B40-96FD-C4BE7EE5E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022611"/>
            <a:ext cx="12192000" cy="2804032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AEC370F-D26F-6542-92CD-38632A940580}"/>
              </a:ext>
            </a:extLst>
          </p:cNvPr>
          <p:cNvSpPr txBox="1"/>
          <p:nvPr/>
        </p:nvSpPr>
        <p:spPr>
          <a:xfrm>
            <a:off x="2380175" y="5513295"/>
            <a:ext cx="7431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Source: </a:t>
            </a:r>
            <a:r>
              <a:rPr lang="en-GB" dirty="0">
                <a:hlinkClick r:id="rId3"/>
              </a:rPr>
              <a:t>https://debezium.io/documentation/reference/1.2/architecture.html</a:t>
            </a:r>
            <a:endParaRPr lang="en-GB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0559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Debezium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Embedded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95A118-617E-EF44-ACCF-957401874A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234516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endParaRPr lang="en-GB" sz="32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en-GB" sz="3200" dirty="0">
                <a:solidFill>
                  <a:schemeClr val="bg2"/>
                </a:solidFill>
              </a:rPr>
              <a:t>Library embedded into your Java app</a:t>
            </a:r>
          </a:p>
          <a:p>
            <a:pPr>
              <a:buClr>
                <a:schemeClr val="accent1"/>
              </a:buClr>
            </a:pPr>
            <a:r>
              <a:rPr lang="en-GB" sz="3200" dirty="0">
                <a:solidFill>
                  <a:schemeClr val="bg2"/>
                </a:solidFill>
              </a:rPr>
              <a:t>Consuming change events within your application itself</a:t>
            </a:r>
          </a:p>
          <a:p>
            <a:pPr>
              <a:buClr>
                <a:schemeClr val="accent1"/>
              </a:buClr>
            </a:pPr>
            <a:r>
              <a:rPr lang="en-GB" sz="3200" dirty="0">
                <a:solidFill>
                  <a:schemeClr val="bg2"/>
                </a:solidFill>
              </a:rPr>
              <a:t>No need to deploy Kafka</a:t>
            </a:r>
          </a:p>
        </p:txBody>
      </p:sp>
    </p:spTree>
    <p:extLst>
      <p:ext uri="{BB962C8B-B14F-4D97-AF65-F5344CB8AC3E}">
        <p14:creationId xmlns:p14="http://schemas.microsoft.com/office/powerpoint/2010/main" val="347222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MongoDB</a:t>
            </a:r>
            <a:endParaRPr lang="en-GB" dirty="0">
              <a:solidFill>
                <a:schemeClr val="accent2"/>
              </a:solidFill>
            </a:endParaRPr>
          </a:p>
          <a:p>
            <a:r>
              <a:rPr lang="en-GB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MySQL</a:t>
            </a:r>
            <a:endParaRPr lang="en-GB" dirty="0">
              <a:solidFill>
                <a:schemeClr val="accent2"/>
              </a:solidFill>
            </a:endParaRPr>
          </a:p>
          <a:p>
            <a:r>
              <a:rPr lang="en-GB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PostgreSQL</a:t>
            </a:r>
            <a:endParaRPr lang="en-GB" dirty="0">
              <a:solidFill>
                <a:schemeClr val="accent2"/>
              </a:solidFill>
            </a:endParaRPr>
          </a:p>
          <a:p>
            <a:r>
              <a:rPr lang="en-GB" dirty="0">
                <a:solidFill>
                  <a:schemeClr val="accent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SQL Server</a:t>
            </a:r>
            <a:endParaRPr lang="en-GB" dirty="0">
              <a:solidFill>
                <a:schemeClr val="accent2"/>
              </a:solidFill>
            </a:endParaRPr>
          </a:p>
          <a:p>
            <a:r>
              <a:rPr lang="en-GB" dirty="0">
                <a:solidFill>
                  <a:schemeClr val="accent2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Oracle</a:t>
            </a:r>
            <a:r>
              <a:rPr lang="en-GB" dirty="0">
                <a:solidFill>
                  <a:schemeClr val="accent2"/>
                </a:solidFill>
              </a:rPr>
              <a:t> </a:t>
            </a:r>
            <a:r>
              <a:rPr lang="en-GB" dirty="0">
                <a:solidFill>
                  <a:schemeClr val="bg2"/>
                </a:solidFill>
              </a:rPr>
              <a:t>(Incubating)</a:t>
            </a:r>
          </a:p>
          <a:p>
            <a:r>
              <a:rPr lang="en-GB" dirty="0">
                <a:solidFill>
                  <a:schemeClr val="accent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Db2</a:t>
            </a:r>
            <a:r>
              <a:rPr lang="en-GB" dirty="0">
                <a:solidFill>
                  <a:schemeClr val="accent2"/>
                </a:solidFill>
              </a:rPr>
              <a:t> </a:t>
            </a:r>
            <a:r>
              <a:rPr lang="en-GB" dirty="0">
                <a:solidFill>
                  <a:schemeClr val="bg2"/>
                </a:solidFill>
              </a:rPr>
              <a:t>(Incubating)</a:t>
            </a:r>
          </a:p>
          <a:p>
            <a:r>
              <a:rPr lang="en-GB" dirty="0">
                <a:solidFill>
                  <a:schemeClr val="accent2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Cassandra</a:t>
            </a:r>
            <a:r>
              <a:rPr lang="en-GB" dirty="0">
                <a:solidFill>
                  <a:schemeClr val="bg2"/>
                </a:solidFill>
              </a:rPr>
              <a:t> (Incubating)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Debezium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supported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databases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479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3BAF07C-C39E-42EB-BB22-8D46691D97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3061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8E9CF54-0466-4261-9E62-0249E60E18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id="{33E32106-E8B1-4F76-9EE6-58537738A3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C32C2C46-A045-44FB-8A74-5EBD650C27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6A76F79C-6683-4940-BCF7-4BCCCEE40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FF4675A3-6D07-4B1F-9BFC-AEBEA1AD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765E127A-B6B7-4B1D-B7BD-6C8C969D29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BCA9D9E-C72C-4751-BFA9-10B85CACE3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080C708C-69BF-441B-AB75-C98160ED06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3E79964E-F8F1-4763-8892-7BC3DAE306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13">
              <a:extLst>
                <a:ext uri="{FF2B5EF4-FFF2-40B4-BE49-F238E27FC236}">
                  <a16:creationId xmlns:a16="http://schemas.microsoft.com/office/drawing/2014/main" id="{FE09592A-FCC9-4AE5-BA0B-730C6F3BB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96448994-820C-4BC1-ABF3-4579C6F99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15">
              <a:extLst>
                <a:ext uri="{FF2B5EF4-FFF2-40B4-BE49-F238E27FC236}">
                  <a16:creationId xmlns:a16="http://schemas.microsoft.com/office/drawing/2014/main" id="{9BB0D192-565A-42B9-B292-CC032D71A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6D1CA09C-5F40-4E92-A7E9-D1FCEE5128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17">
              <a:extLst>
                <a:ext uri="{FF2B5EF4-FFF2-40B4-BE49-F238E27FC236}">
                  <a16:creationId xmlns:a16="http://schemas.microsoft.com/office/drawing/2014/main" id="{379F5AA5-2E14-4880-A5A6-07AEF2AD8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EF14BD32-D239-4DA3-98B3-7752073657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1" name="Freeform 19">
              <a:extLst>
                <a:ext uri="{FF2B5EF4-FFF2-40B4-BE49-F238E27FC236}">
                  <a16:creationId xmlns:a16="http://schemas.microsoft.com/office/drawing/2014/main" id="{CF07B250-E5E4-4624-9BD7-8D513A67B7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2" name="Freeform 20">
              <a:extLst>
                <a:ext uri="{FF2B5EF4-FFF2-40B4-BE49-F238E27FC236}">
                  <a16:creationId xmlns:a16="http://schemas.microsoft.com/office/drawing/2014/main" id="{BCC5D120-7C8C-4290-865C-4EE6E4F24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3" name="Freeform 21">
              <a:extLst>
                <a:ext uri="{FF2B5EF4-FFF2-40B4-BE49-F238E27FC236}">
                  <a16:creationId xmlns:a16="http://schemas.microsoft.com/office/drawing/2014/main" id="{C24688C6-CAE5-4EF2-B2BA-A138DA0A24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4" name="Freeform 22">
              <a:extLst>
                <a:ext uri="{FF2B5EF4-FFF2-40B4-BE49-F238E27FC236}">
                  <a16:creationId xmlns:a16="http://schemas.microsoft.com/office/drawing/2014/main" id="{6BD31099-7C13-4901-A04F-632B1CD84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5" name="Freeform 23">
              <a:extLst>
                <a:ext uri="{FF2B5EF4-FFF2-40B4-BE49-F238E27FC236}">
                  <a16:creationId xmlns:a16="http://schemas.microsoft.com/office/drawing/2014/main" id="{679F5FF7-82B2-4033-8FBE-63170C937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4C110BA-81E8-4247-853A-5F2B93E92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4537825"/>
          </a:xfrm>
          <a:custGeom>
            <a:avLst/>
            <a:gdLst>
              <a:gd name="connsiteX0" fmla="*/ 0 w 12192000"/>
              <a:gd name="connsiteY0" fmla="*/ 0 h 4537825"/>
              <a:gd name="connsiteX1" fmla="*/ 12192000 w 12192000"/>
              <a:gd name="connsiteY1" fmla="*/ 0 h 4537825"/>
              <a:gd name="connsiteX2" fmla="*/ 12192000 w 12192000"/>
              <a:gd name="connsiteY2" fmla="*/ 3020937 h 4537825"/>
              <a:gd name="connsiteX3" fmla="*/ 12192000 w 12192000"/>
              <a:gd name="connsiteY3" fmla="*/ 3213062 h 4537825"/>
              <a:gd name="connsiteX4" fmla="*/ 12192000 w 12192000"/>
              <a:gd name="connsiteY4" fmla="*/ 4188880 h 4537825"/>
              <a:gd name="connsiteX5" fmla="*/ 12113803 w 12192000"/>
              <a:gd name="connsiteY5" fmla="*/ 4197163 h 4537825"/>
              <a:gd name="connsiteX6" fmla="*/ 6753597 w 12192000"/>
              <a:gd name="connsiteY6" fmla="*/ 4520720 h 4537825"/>
              <a:gd name="connsiteX7" fmla="*/ 400746 w 12192000"/>
              <a:gd name="connsiteY7" fmla="*/ 4349377 h 4537825"/>
              <a:gd name="connsiteX8" fmla="*/ 0 w 12192000"/>
              <a:gd name="connsiteY8" fmla="*/ 4312401 h 4537825"/>
              <a:gd name="connsiteX9" fmla="*/ 0 w 12192000"/>
              <a:gd name="connsiteY9" fmla="*/ 3213062 h 4537825"/>
              <a:gd name="connsiteX10" fmla="*/ 0 w 12192000"/>
              <a:gd name="connsiteY10" fmla="*/ 3020937 h 4537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537825">
                <a:moveTo>
                  <a:pt x="0" y="0"/>
                </a:moveTo>
                <a:lnTo>
                  <a:pt x="12192000" y="0"/>
                </a:lnTo>
                <a:lnTo>
                  <a:pt x="12192000" y="3020937"/>
                </a:lnTo>
                <a:lnTo>
                  <a:pt x="12192000" y="3213062"/>
                </a:lnTo>
                <a:lnTo>
                  <a:pt x="12192000" y="4188880"/>
                </a:lnTo>
                <a:lnTo>
                  <a:pt x="12113803" y="4197163"/>
                </a:lnTo>
                <a:cubicBezTo>
                  <a:pt x="10139508" y="4395112"/>
                  <a:pt x="8237152" y="4488115"/>
                  <a:pt x="6753597" y="4520720"/>
                </a:cubicBezTo>
                <a:cubicBezTo>
                  <a:pt x="4940362" y="4560569"/>
                  <a:pt x="2657278" y="4541239"/>
                  <a:pt x="400746" y="4349377"/>
                </a:cubicBezTo>
                <a:lnTo>
                  <a:pt x="0" y="4312401"/>
                </a:lnTo>
                <a:lnTo>
                  <a:pt x="0" y="3213062"/>
                </a:lnTo>
                <a:lnTo>
                  <a:pt x="0" y="3020937"/>
                </a:lnTo>
                <a:close/>
              </a:path>
            </a:pathLst>
          </a:custGeom>
          <a:solidFill>
            <a:schemeClr val="tx1"/>
          </a:solidFill>
          <a:ln w="444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" name="Content Placeholder 8" descr="A close up of a logo&#10;&#10;Description automatically generated">
            <a:extLst>
              <a:ext uri="{FF2B5EF4-FFF2-40B4-BE49-F238E27FC236}">
                <a16:creationId xmlns:a16="http://schemas.microsoft.com/office/drawing/2014/main" id="{5EEE9FE1-BFE5-6642-83D6-24D76EAABB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728039"/>
            <a:ext cx="10914060" cy="3246932"/>
          </a:xfrm>
          <a:prstGeom prst="rect">
            <a:avLst/>
          </a:prstGeom>
        </p:spPr>
      </p:pic>
      <p:sp>
        <p:nvSpPr>
          <p:cNvPr id="11" name="Title 10">
            <a:extLst>
              <a:ext uri="{FF2B5EF4-FFF2-40B4-BE49-F238E27FC236}">
                <a16:creationId xmlns:a16="http://schemas.microsoft.com/office/drawing/2014/main" id="{89D43F0A-AB0F-004D-9EE2-CF5DD489C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6955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Apache </a:t>
            </a:r>
            <a:r>
              <a:rPr lang="pl-PL" sz="3200" dirty="0" err="1">
                <a:solidFill>
                  <a:schemeClr val="bg1"/>
                </a:solidFill>
              </a:rPr>
              <a:t>describes</a:t>
            </a:r>
            <a:r>
              <a:rPr lang="pl-PL" sz="3200" dirty="0">
                <a:solidFill>
                  <a:schemeClr val="bg1"/>
                </a:solidFill>
              </a:rPr>
              <a:t> Kafka as a </a:t>
            </a:r>
            <a:r>
              <a:rPr lang="pl-PL" sz="3200" dirty="0" err="1">
                <a:solidFill>
                  <a:schemeClr val="bg1"/>
                </a:solidFill>
              </a:rPr>
              <a:t>distributed</a:t>
            </a:r>
            <a:r>
              <a:rPr lang="pl-PL" sz="3200" dirty="0">
                <a:solidFill>
                  <a:schemeClr val="bg1"/>
                </a:solidFill>
              </a:rPr>
              <a:t> streaming platform </a:t>
            </a:r>
            <a:r>
              <a:rPr lang="pl-PL" sz="3200" dirty="0" err="1">
                <a:solidFill>
                  <a:schemeClr val="bg1"/>
                </a:solidFill>
              </a:rPr>
              <a:t>that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lets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us</a:t>
            </a:r>
            <a:r>
              <a:rPr lang="pl-PL" sz="3200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Publish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subscribe</a:t>
            </a:r>
            <a:r>
              <a:rPr lang="pl-PL" sz="3200" dirty="0">
                <a:solidFill>
                  <a:schemeClr val="bg1"/>
                </a:solidFill>
              </a:rPr>
              <a:t> to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Store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in a </a:t>
            </a:r>
            <a:r>
              <a:rPr lang="pl-PL" sz="3200" dirty="0" err="1">
                <a:solidFill>
                  <a:schemeClr val="bg1"/>
                </a:solidFill>
              </a:rPr>
              <a:t>fault</a:t>
            </a:r>
            <a:r>
              <a:rPr lang="pl-PL" sz="3200" dirty="0">
                <a:solidFill>
                  <a:schemeClr val="bg1"/>
                </a:solidFill>
              </a:rPr>
              <a:t>-tolerant </a:t>
            </a:r>
            <a:r>
              <a:rPr lang="pl-PL" sz="3200" dirty="0" err="1">
                <a:solidFill>
                  <a:schemeClr val="bg1"/>
                </a:solidFill>
              </a:rPr>
              <a:t>way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Process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as </a:t>
            </a:r>
            <a:r>
              <a:rPr lang="pl-PL" sz="3200" dirty="0" err="1">
                <a:solidFill>
                  <a:schemeClr val="bg1"/>
                </a:solidFill>
              </a:rPr>
              <a:t>they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occur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Kafka</a:t>
            </a:r>
          </a:p>
        </p:txBody>
      </p:sp>
    </p:spTree>
    <p:extLst>
      <p:ext uri="{BB962C8B-B14F-4D97-AF65-F5344CB8AC3E}">
        <p14:creationId xmlns:p14="http://schemas.microsoft.com/office/powerpoint/2010/main" val="4275421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endParaRPr lang="en-GB" sz="3600" dirty="0">
              <a:solidFill>
                <a:schemeClr val="accent2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buClr>
                <a:schemeClr val="accent1"/>
              </a:buClr>
            </a:pPr>
            <a:r>
              <a:rPr lang="en-GB" sz="36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https://github.com/zendesk/maxwell</a:t>
            </a:r>
            <a:endParaRPr lang="en-GB" sz="3600" dirty="0">
              <a:solidFill>
                <a:schemeClr val="accent2"/>
              </a:solidFill>
            </a:endParaRPr>
          </a:p>
          <a:p>
            <a:pPr>
              <a:buClr>
                <a:schemeClr val="accent1"/>
              </a:buClr>
            </a:pPr>
            <a:r>
              <a:rPr lang="en-GB" sz="3600" dirty="0">
                <a:solidFill>
                  <a:schemeClr val="accent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https://github.com/airbnb/SpinalTap</a:t>
            </a:r>
            <a:endParaRPr lang="en-GB" sz="3600" dirty="0">
              <a:solidFill>
                <a:schemeClr val="accent2"/>
              </a:solidFill>
            </a:endParaRPr>
          </a:p>
          <a:p>
            <a:pPr>
              <a:buClr>
                <a:schemeClr val="accent1"/>
              </a:buClr>
            </a:pPr>
            <a:r>
              <a:rPr lang="en-GB" sz="3600" dirty="0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https://github.com/Yelp/mysql_streamer</a:t>
            </a:r>
            <a:endParaRPr lang="en-GB" sz="3600" dirty="0">
              <a:solidFill>
                <a:schemeClr val="accent2"/>
              </a:solidFill>
            </a:endParaRPr>
          </a:p>
          <a:p>
            <a:pPr>
              <a:buClr>
                <a:schemeClr val="accent1"/>
              </a:buClr>
            </a:pPr>
            <a:endParaRPr lang="en-US" sz="3600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Debezium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alternatives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1103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638922"/>
          </a:xfrm>
        </p:spPr>
        <p:txBody>
          <a:bodyPr>
            <a:normAutofit fontScale="90000"/>
          </a:bodyPr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alternatives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- MySQL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32F501-546F-B74B-95C0-A7D4CC4CF15D}"/>
              </a:ext>
            </a:extLst>
          </p:cNvPr>
          <p:cNvSpPr txBox="1"/>
          <p:nvPr/>
        </p:nvSpPr>
        <p:spPr>
          <a:xfrm>
            <a:off x="838200" y="6308209"/>
            <a:ext cx="6301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2"/>
                </a:solidFill>
              </a:rPr>
              <a:t>Source:</a:t>
            </a:r>
            <a:r>
              <a:rPr lang="en-GB" dirty="0"/>
              <a:t> </a:t>
            </a:r>
            <a:r>
              <a:rPr lang="en-GB" dirty="0">
                <a:hlinkClick r:id="rId2"/>
              </a:rPr>
              <a:t>https://github.com/wushujames/mysql-cdc-projects/wiki</a:t>
            </a:r>
            <a:endParaRPr lang="en-GB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6672D65-348B-F744-BA5F-1BFF2AB65F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05435"/>
            <a:ext cx="10515600" cy="5271528"/>
          </a:xfrm>
        </p:spPr>
        <p:txBody>
          <a:bodyPr>
            <a:noAutofit/>
          </a:bodyPr>
          <a:lstStyle/>
          <a:p>
            <a:r>
              <a:rPr lang="en-GB" sz="1400" dirty="0" err="1">
                <a:solidFill>
                  <a:schemeClr val="accent2"/>
                </a:solidFill>
              </a:rPr>
              <a:t>aesop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/Flipkart/</a:t>
            </a:r>
            <a:r>
              <a:rPr lang="en-GB" sz="1400" dirty="0" err="1">
                <a:solidFill>
                  <a:schemeClr val="bg2"/>
                </a:solidFill>
              </a:rPr>
              <a:t>aesop</a:t>
            </a:r>
            <a:endParaRPr lang="en-GB" sz="1400" dirty="0">
              <a:solidFill>
                <a:schemeClr val="bg2"/>
              </a:solidFill>
            </a:endParaRPr>
          </a:p>
          <a:p>
            <a:r>
              <a:rPr lang="en-GB" sz="1400" dirty="0" err="1">
                <a:solidFill>
                  <a:schemeClr val="accent2"/>
                </a:solidFill>
              </a:rPr>
              <a:t>databus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linkedin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databus</a:t>
            </a:r>
            <a:endParaRPr lang="en-GB" sz="1400" dirty="0">
              <a:solidFill>
                <a:schemeClr val="bg2"/>
              </a:solidFill>
            </a:endParaRPr>
          </a:p>
          <a:p>
            <a:r>
              <a:rPr lang="en-GB" sz="1400" dirty="0" err="1">
                <a:solidFill>
                  <a:schemeClr val="accent2"/>
                </a:solidFill>
              </a:rPr>
              <a:t>FlexCDC</a:t>
            </a:r>
            <a:r>
              <a:rPr lang="en-GB" sz="1400" dirty="0">
                <a:solidFill>
                  <a:schemeClr val="bg2"/>
                </a:solidFill>
              </a:rPr>
              <a:t> http://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greenlion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swanhart</a:t>
            </a:r>
            <a:r>
              <a:rPr lang="en-GB" sz="1400" dirty="0">
                <a:solidFill>
                  <a:schemeClr val="bg2"/>
                </a:solidFill>
              </a:rPr>
              <a:t>-tools/</a:t>
            </a:r>
          </a:p>
          <a:p>
            <a:r>
              <a:rPr lang="en-GB" sz="1400" dirty="0">
                <a:solidFill>
                  <a:schemeClr val="accent2"/>
                </a:solidFill>
              </a:rPr>
              <a:t>Lapidus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JarvusInnovations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lapidus</a:t>
            </a:r>
            <a:endParaRPr lang="en-GB" sz="1400" dirty="0">
              <a:solidFill>
                <a:schemeClr val="bg2"/>
              </a:solidFill>
            </a:endParaRPr>
          </a:p>
          <a:p>
            <a:r>
              <a:rPr lang="en-GB" sz="1400" dirty="0" err="1">
                <a:solidFill>
                  <a:schemeClr val="accent2"/>
                </a:solidFill>
              </a:rPr>
              <a:t>mypipe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mardambey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mypipe</a:t>
            </a:r>
            <a:endParaRPr lang="en-GB" sz="1400" dirty="0">
              <a:solidFill>
                <a:schemeClr val="bg2"/>
              </a:solidFill>
            </a:endParaRPr>
          </a:p>
          <a:p>
            <a:r>
              <a:rPr lang="en-GB" sz="1400" dirty="0" err="1">
                <a:solidFill>
                  <a:schemeClr val="accent2"/>
                </a:solidFill>
              </a:rPr>
              <a:t>MySqlCdc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rusuly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MySqlCdc</a:t>
            </a:r>
            <a:endParaRPr lang="en-GB" sz="1400" dirty="0">
              <a:solidFill>
                <a:schemeClr val="bg2"/>
              </a:solidFill>
            </a:endParaRPr>
          </a:p>
          <a:p>
            <a:r>
              <a:rPr lang="en-GB" sz="1400" dirty="0" err="1">
                <a:solidFill>
                  <a:schemeClr val="accent2"/>
                </a:solidFill>
              </a:rPr>
              <a:t>mysql</a:t>
            </a:r>
            <a:r>
              <a:rPr lang="en-GB" sz="1400" dirty="0">
                <a:solidFill>
                  <a:schemeClr val="accent2"/>
                </a:solidFill>
              </a:rPr>
              <a:t>-</a:t>
            </a:r>
            <a:r>
              <a:rPr lang="en-GB" sz="1400" dirty="0" err="1">
                <a:solidFill>
                  <a:schemeClr val="accent2"/>
                </a:solidFill>
              </a:rPr>
              <a:t>binlog</a:t>
            </a:r>
            <a:r>
              <a:rPr lang="en-GB" sz="1400" dirty="0">
                <a:solidFill>
                  <a:schemeClr val="accent2"/>
                </a:solidFill>
              </a:rPr>
              <a:t>-connector-java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shyiko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mysql</a:t>
            </a:r>
            <a:r>
              <a:rPr lang="en-GB" sz="1400" dirty="0">
                <a:solidFill>
                  <a:schemeClr val="bg2"/>
                </a:solidFill>
              </a:rPr>
              <a:t>-</a:t>
            </a:r>
            <a:r>
              <a:rPr lang="en-GB" sz="1400" dirty="0" err="1">
                <a:solidFill>
                  <a:schemeClr val="bg2"/>
                </a:solidFill>
              </a:rPr>
              <a:t>binlog</a:t>
            </a:r>
            <a:r>
              <a:rPr lang="en-GB" sz="1400" dirty="0">
                <a:solidFill>
                  <a:schemeClr val="bg2"/>
                </a:solidFill>
              </a:rPr>
              <a:t>-connector-java</a:t>
            </a:r>
          </a:p>
          <a:p>
            <a:r>
              <a:rPr lang="en-GB" sz="1400" dirty="0" err="1">
                <a:solidFill>
                  <a:schemeClr val="accent2"/>
                </a:solidFill>
              </a:rPr>
              <a:t>oltp-cdc-olap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xmlking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nifi</a:t>
            </a:r>
            <a:r>
              <a:rPr lang="en-GB" sz="1400" dirty="0">
                <a:solidFill>
                  <a:schemeClr val="bg2"/>
                </a:solidFill>
              </a:rPr>
              <a:t>-examples/tree/master/</a:t>
            </a:r>
            <a:r>
              <a:rPr lang="en-GB" sz="1400" dirty="0" err="1">
                <a:solidFill>
                  <a:schemeClr val="bg2"/>
                </a:solidFill>
              </a:rPr>
              <a:t>oltp-cdc-olap</a:t>
            </a:r>
            <a:endParaRPr lang="en-GB" sz="1400" dirty="0">
              <a:solidFill>
                <a:schemeClr val="bg2"/>
              </a:solidFill>
            </a:endParaRPr>
          </a:p>
          <a:p>
            <a:r>
              <a:rPr lang="en-GB" sz="1400" dirty="0">
                <a:solidFill>
                  <a:schemeClr val="accent2"/>
                </a:solidFill>
              </a:rPr>
              <a:t>Open Replicator </a:t>
            </a:r>
            <a:r>
              <a:rPr lang="en-GB" sz="1400" dirty="0">
                <a:solidFill>
                  <a:schemeClr val="bg2"/>
                </a:solidFill>
              </a:rPr>
              <a:t>https://</a:t>
            </a:r>
            <a:r>
              <a:rPr lang="en-GB" sz="1400" dirty="0" err="1">
                <a:solidFill>
                  <a:schemeClr val="bg2"/>
                </a:solidFill>
              </a:rPr>
              <a:t>code.google.com</a:t>
            </a:r>
            <a:r>
              <a:rPr lang="en-GB" sz="1400" dirty="0">
                <a:solidFill>
                  <a:schemeClr val="bg2"/>
                </a:solidFill>
              </a:rPr>
              <a:t>/p/open-replicator/</a:t>
            </a:r>
          </a:p>
          <a:p>
            <a:r>
              <a:rPr lang="en-GB" sz="1400" dirty="0">
                <a:solidFill>
                  <a:schemeClr val="accent2"/>
                </a:solidFill>
              </a:rPr>
              <a:t>Canal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alibaba</a:t>
            </a:r>
            <a:r>
              <a:rPr lang="en-GB" sz="1400" dirty="0">
                <a:solidFill>
                  <a:schemeClr val="bg2"/>
                </a:solidFill>
              </a:rPr>
              <a:t>/canal</a:t>
            </a:r>
          </a:p>
          <a:p>
            <a:r>
              <a:rPr lang="en-GB" sz="1400" dirty="0">
                <a:solidFill>
                  <a:schemeClr val="accent2"/>
                </a:solidFill>
              </a:rPr>
              <a:t>python-</a:t>
            </a:r>
            <a:r>
              <a:rPr lang="en-GB" sz="1400" dirty="0" err="1">
                <a:solidFill>
                  <a:schemeClr val="accent2"/>
                </a:solidFill>
              </a:rPr>
              <a:t>mysql</a:t>
            </a:r>
            <a:r>
              <a:rPr lang="en-GB" sz="1400" dirty="0">
                <a:solidFill>
                  <a:schemeClr val="accent2"/>
                </a:solidFill>
              </a:rPr>
              <a:t>-replication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noplay</a:t>
            </a:r>
            <a:r>
              <a:rPr lang="en-GB" sz="1400" dirty="0">
                <a:solidFill>
                  <a:schemeClr val="bg2"/>
                </a:solidFill>
              </a:rPr>
              <a:t>/python-</a:t>
            </a:r>
            <a:r>
              <a:rPr lang="en-GB" sz="1400" dirty="0" err="1">
                <a:solidFill>
                  <a:schemeClr val="bg2"/>
                </a:solidFill>
              </a:rPr>
              <a:t>mysql</a:t>
            </a:r>
            <a:r>
              <a:rPr lang="en-GB" sz="1400" dirty="0">
                <a:solidFill>
                  <a:schemeClr val="bg2"/>
                </a:solidFill>
              </a:rPr>
              <a:t>-replication</a:t>
            </a:r>
          </a:p>
          <a:p>
            <a:r>
              <a:rPr lang="en-GB" sz="1400" dirty="0" err="1">
                <a:solidFill>
                  <a:schemeClr val="accent2"/>
                </a:solidFill>
              </a:rPr>
              <a:t>recordbus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pyr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recordbus</a:t>
            </a:r>
            <a:endParaRPr lang="en-GB" sz="1400" dirty="0">
              <a:solidFill>
                <a:schemeClr val="bg2"/>
              </a:solidFill>
            </a:endParaRPr>
          </a:p>
          <a:p>
            <a:r>
              <a:rPr lang="en-GB" sz="1400" dirty="0">
                <a:solidFill>
                  <a:schemeClr val="accent2"/>
                </a:solidFill>
              </a:rPr>
              <a:t>Tungsten Replicator </a:t>
            </a:r>
            <a:r>
              <a:rPr lang="en-GB" sz="1400" dirty="0">
                <a:solidFill>
                  <a:schemeClr val="bg2"/>
                </a:solidFill>
              </a:rPr>
              <a:t>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continuent</a:t>
            </a:r>
            <a:r>
              <a:rPr lang="en-GB" sz="1400" dirty="0">
                <a:solidFill>
                  <a:schemeClr val="bg2"/>
                </a:solidFill>
              </a:rPr>
              <a:t>/tungsten-replicator</a:t>
            </a:r>
          </a:p>
          <a:p>
            <a:r>
              <a:rPr lang="en-GB" sz="1400" dirty="0">
                <a:solidFill>
                  <a:schemeClr val="accent2"/>
                </a:solidFill>
              </a:rPr>
              <a:t>wombat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/TiVo/wombat</a:t>
            </a:r>
          </a:p>
          <a:p>
            <a:r>
              <a:rPr lang="en-GB" sz="1400" dirty="0" err="1">
                <a:solidFill>
                  <a:schemeClr val="accent2"/>
                </a:solidFill>
              </a:rPr>
              <a:t>kafka</a:t>
            </a:r>
            <a:r>
              <a:rPr lang="en-GB" sz="1400" dirty="0">
                <a:solidFill>
                  <a:schemeClr val="accent2"/>
                </a:solidFill>
              </a:rPr>
              <a:t>-</a:t>
            </a:r>
            <a:r>
              <a:rPr lang="en-GB" sz="1400" dirty="0" err="1">
                <a:solidFill>
                  <a:schemeClr val="accent2"/>
                </a:solidFill>
              </a:rPr>
              <a:t>mysql</a:t>
            </a:r>
            <a:r>
              <a:rPr lang="en-GB" sz="1400" dirty="0">
                <a:solidFill>
                  <a:schemeClr val="accent2"/>
                </a:solidFill>
              </a:rPr>
              <a:t>-connector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wushujames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kafka</a:t>
            </a:r>
            <a:r>
              <a:rPr lang="en-GB" sz="1400" dirty="0">
                <a:solidFill>
                  <a:schemeClr val="bg2"/>
                </a:solidFill>
              </a:rPr>
              <a:t>-</a:t>
            </a:r>
            <a:r>
              <a:rPr lang="en-GB" sz="1400" dirty="0" err="1">
                <a:solidFill>
                  <a:schemeClr val="bg2"/>
                </a:solidFill>
              </a:rPr>
              <a:t>mysql</a:t>
            </a:r>
            <a:r>
              <a:rPr lang="en-GB" sz="1400" dirty="0">
                <a:solidFill>
                  <a:schemeClr val="bg2"/>
                </a:solidFill>
              </a:rPr>
              <a:t>-connector</a:t>
            </a:r>
          </a:p>
          <a:p>
            <a:r>
              <a:rPr lang="en-GB" sz="1400" dirty="0">
                <a:solidFill>
                  <a:schemeClr val="accent2"/>
                </a:solidFill>
              </a:rPr>
              <a:t>php-</a:t>
            </a:r>
            <a:r>
              <a:rPr lang="en-GB" sz="1400" dirty="0" err="1">
                <a:solidFill>
                  <a:schemeClr val="accent2"/>
                </a:solidFill>
              </a:rPr>
              <a:t>mysql</a:t>
            </a:r>
            <a:r>
              <a:rPr lang="en-GB" sz="1400" dirty="0">
                <a:solidFill>
                  <a:schemeClr val="accent2"/>
                </a:solidFill>
              </a:rPr>
              <a:t>-replication</a:t>
            </a:r>
            <a:r>
              <a:rPr lang="en-GB" sz="1400" dirty="0">
                <a:solidFill>
                  <a:schemeClr val="bg2"/>
                </a:solidFill>
              </a:rPr>
              <a:t> https://</a:t>
            </a:r>
            <a:r>
              <a:rPr lang="en-GB" sz="1400" dirty="0" err="1">
                <a:solidFill>
                  <a:schemeClr val="bg2"/>
                </a:solidFill>
              </a:rPr>
              <a:t>github.com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  <a:r>
              <a:rPr lang="en-GB" sz="1400" dirty="0" err="1">
                <a:solidFill>
                  <a:schemeClr val="bg2"/>
                </a:solidFill>
              </a:rPr>
              <a:t>krowinski</a:t>
            </a:r>
            <a:r>
              <a:rPr lang="en-GB" sz="1400" dirty="0">
                <a:solidFill>
                  <a:schemeClr val="bg2"/>
                </a:solidFill>
              </a:rPr>
              <a:t>/php-</a:t>
            </a:r>
            <a:r>
              <a:rPr lang="en-GB" sz="1400" dirty="0" err="1">
                <a:solidFill>
                  <a:schemeClr val="bg2"/>
                </a:solidFill>
              </a:rPr>
              <a:t>mysql</a:t>
            </a:r>
            <a:r>
              <a:rPr lang="en-GB" sz="1400" dirty="0">
                <a:solidFill>
                  <a:schemeClr val="bg2"/>
                </a:solidFill>
              </a:rPr>
              <a:t>-replication</a:t>
            </a:r>
          </a:p>
          <a:p>
            <a:r>
              <a:rPr lang="en-GB" sz="1400" dirty="0" err="1">
                <a:solidFill>
                  <a:schemeClr val="accent2"/>
                </a:solidFill>
              </a:rPr>
              <a:t>StreamSets</a:t>
            </a:r>
            <a:r>
              <a:rPr lang="en-GB" sz="1400" dirty="0">
                <a:solidFill>
                  <a:schemeClr val="accent2"/>
                </a:solidFill>
              </a:rPr>
              <a:t> Data Collector </a:t>
            </a:r>
            <a:r>
              <a:rPr lang="en-GB" sz="1400" dirty="0">
                <a:solidFill>
                  <a:schemeClr val="bg2"/>
                </a:solidFill>
              </a:rPr>
              <a:t>https://</a:t>
            </a:r>
            <a:r>
              <a:rPr lang="en-GB" sz="1400" dirty="0" err="1">
                <a:solidFill>
                  <a:schemeClr val="bg2"/>
                </a:solidFill>
              </a:rPr>
              <a:t>streamsets.com</a:t>
            </a:r>
            <a:r>
              <a:rPr lang="en-GB" sz="1400" dirty="0">
                <a:solidFill>
                  <a:schemeClr val="bg2"/>
                </a:solidFill>
              </a:rPr>
              <a:t>/products/</a:t>
            </a:r>
            <a:r>
              <a:rPr lang="en-GB" sz="1400" dirty="0" err="1">
                <a:solidFill>
                  <a:schemeClr val="bg2"/>
                </a:solidFill>
              </a:rPr>
              <a:t>sdc</a:t>
            </a:r>
            <a:r>
              <a:rPr lang="en-GB" sz="1400" dirty="0">
                <a:solidFill>
                  <a:schemeClr val="bg2"/>
                </a:solidFill>
              </a:rPr>
              <a:t>/</a:t>
            </a:r>
          </a:p>
          <a:p>
            <a:endParaRPr lang="en-GB" sz="14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390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Capture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Turning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on CDC in DB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CDC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Tooling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Architecture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Concepts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Streaming 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Microservices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Communication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Outbox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Pattern</a:t>
            </a:r>
            <a:endParaRPr lang="pl-PL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 lvl="1">
              <a:buClr>
                <a:schemeClr val="accent1"/>
              </a:buClr>
            </a:pPr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Strangler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Pattern</a:t>
            </a:r>
            <a:endParaRPr lang="pl-PL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CDC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challenges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Summary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96008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 alternative for </a:t>
            </a:r>
            <a:r>
              <a:rPr lang="en-US" dirty="0" err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Debezium</a:t>
            </a: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created by Netflix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Not </a:t>
            </a:r>
            <a:r>
              <a:rPr lang="en-US" dirty="0" err="1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opensourced</a:t>
            </a: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yet, but should be in 2020 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Some features:</a:t>
            </a:r>
          </a:p>
          <a:p>
            <a:pPr lvl="1"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Dumps can be taken anytime</a:t>
            </a:r>
          </a:p>
          <a:p>
            <a:pPr lvl="1"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 locks on tables</a:t>
            </a:r>
          </a:p>
          <a:p>
            <a:pPr lvl="1"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Designed to perform Snapshots quite often</a:t>
            </a: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 info:</a:t>
            </a:r>
            <a:r>
              <a:rPr lang="en-US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en-GB" dirty="0">
                <a:hlinkClick r:id="rId2"/>
              </a:rPr>
              <a:t>https://netflixtechblog.com/dblog-a-generic-change-data-capture-framework-69351fb9099b</a:t>
            </a:r>
            <a:endParaRPr lang="en-US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en-US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player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on the market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DBLog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695131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water, outdoor, airplane, building&#10;&#10;Description automatically generated">
            <a:extLst>
              <a:ext uri="{FF2B5EF4-FFF2-40B4-BE49-F238E27FC236}">
                <a16:creationId xmlns:a16="http://schemas.microsoft.com/office/drawing/2014/main" id="{7419CD3B-9B75-014B-BB8D-179EC8BC27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884" b="384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Architecture </a:t>
            </a:r>
            <a:r>
              <a:rPr lang="pl-PL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Concepts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pl-PL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Based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on CDC</a:t>
            </a:r>
          </a:p>
        </p:txBody>
      </p:sp>
    </p:spTree>
    <p:extLst>
      <p:ext uri="{BB962C8B-B14F-4D97-AF65-F5344CB8AC3E}">
        <p14:creationId xmlns:p14="http://schemas.microsoft.com/office/powerpoint/2010/main" val="3535338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99D9A2E9-18CE-B443-BADA-4D92DEE599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41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Streaming</a:t>
            </a:r>
          </a:p>
        </p:txBody>
      </p:sp>
    </p:spTree>
    <p:extLst>
      <p:ext uri="{BB962C8B-B14F-4D97-AF65-F5344CB8AC3E}">
        <p14:creationId xmlns:p14="http://schemas.microsoft.com/office/powerpoint/2010/main" val="35171850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an">
            <a:extLst>
              <a:ext uri="{FF2B5EF4-FFF2-40B4-BE49-F238E27FC236}">
                <a16:creationId xmlns:a16="http://schemas.microsoft.com/office/drawing/2014/main" id="{EDD97990-4946-D845-9FDC-395D46DFD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24963" y="3203296"/>
            <a:ext cx="914400" cy="91440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Streaming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FB99D14-8B32-9241-BC93-AB18DF98939B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2439363" y="3660496"/>
            <a:ext cx="2166877" cy="16838"/>
          </a:xfrm>
          <a:prstGeom prst="straightConnector1">
            <a:avLst/>
          </a:prstGeom>
          <a:ln w="7620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FCDA04A-C842-8244-8D3B-F03CA94D58A1}"/>
              </a:ext>
            </a:extLst>
          </p:cNvPr>
          <p:cNvSpPr/>
          <p:nvPr/>
        </p:nvSpPr>
        <p:spPr>
          <a:xfrm>
            <a:off x="4606240" y="3156473"/>
            <a:ext cx="2338086" cy="10417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Legacy App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8A05DAA7-2F15-984E-B172-F94949D287B9}"/>
              </a:ext>
            </a:extLst>
          </p:cNvPr>
          <p:cNvSpPr/>
          <p:nvPr/>
        </p:nvSpPr>
        <p:spPr>
          <a:xfrm>
            <a:off x="9111204" y="3139634"/>
            <a:ext cx="1680258" cy="1041721"/>
          </a:xfrm>
          <a:prstGeom prst="ca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DB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DE9110-16AC-9F4D-8C7C-A12E53C128DA}"/>
              </a:ext>
            </a:extLst>
          </p:cNvPr>
          <p:cNvCxnSpPr>
            <a:stCxn id="8" idx="3"/>
            <a:endCxn id="12" idx="2"/>
          </p:cNvCxnSpPr>
          <p:nvPr/>
        </p:nvCxnSpPr>
        <p:spPr>
          <a:xfrm flipV="1">
            <a:off x="6944326" y="3660495"/>
            <a:ext cx="2166878" cy="16839"/>
          </a:xfrm>
          <a:prstGeom prst="straightConnector1">
            <a:avLst/>
          </a:prstGeom>
          <a:ln w="762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858357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an">
            <a:extLst>
              <a:ext uri="{FF2B5EF4-FFF2-40B4-BE49-F238E27FC236}">
                <a16:creationId xmlns:a16="http://schemas.microsoft.com/office/drawing/2014/main" id="{EDD97990-4946-D845-9FDC-395D46DFD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3941" y="2404643"/>
            <a:ext cx="914400" cy="91440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Streaming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FB99D14-8B32-9241-BC93-AB18DF98939B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2358341" y="2861843"/>
            <a:ext cx="2166877" cy="16838"/>
          </a:xfrm>
          <a:prstGeom prst="straightConnector1">
            <a:avLst/>
          </a:prstGeom>
          <a:ln w="76200">
            <a:solidFill>
              <a:schemeClr val="accent2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FCDA04A-C842-8244-8D3B-F03CA94D58A1}"/>
              </a:ext>
            </a:extLst>
          </p:cNvPr>
          <p:cNvSpPr/>
          <p:nvPr/>
        </p:nvSpPr>
        <p:spPr>
          <a:xfrm>
            <a:off x="4525218" y="2357820"/>
            <a:ext cx="2338086" cy="10417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Legacy App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8A05DAA7-2F15-984E-B172-F94949D287B9}"/>
              </a:ext>
            </a:extLst>
          </p:cNvPr>
          <p:cNvSpPr/>
          <p:nvPr/>
        </p:nvSpPr>
        <p:spPr>
          <a:xfrm>
            <a:off x="9030182" y="2340981"/>
            <a:ext cx="1680258" cy="1041721"/>
          </a:xfrm>
          <a:prstGeom prst="ca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DB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DE9110-16AC-9F4D-8C7C-A12E53C128DA}"/>
              </a:ext>
            </a:extLst>
          </p:cNvPr>
          <p:cNvCxnSpPr>
            <a:stCxn id="8" idx="3"/>
            <a:endCxn id="12" idx="2"/>
          </p:cNvCxnSpPr>
          <p:nvPr/>
        </p:nvCxnSpPr>
        <p:spPr>
          <a:xfrm flipV="1">
            <a:off x="6863304" y="2861842"/>
            <a:ext cx="2166878" cy="16839"/>
          </a:xfrm>
          <a:prstGeom prst="straightConnector1">
            <a:avLst/>
          </a:prstGeom>
          <a:ln w="762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10272A8-79D7-114B-85F3-BA1810C27B67}"/>
              </a:ext>
            </a:extLst>
          </p:cNvPr>
          <p:cNvCxnSpPr>
            <a:cxnSpLocks/>
          </p:cNvCxnSpPr>
          <p:nvPr/>
        </p:nvCxnSpPr>
        <p:spPr>
          <a:xfrm>
            <a:off x="9896354" y="3382702"/>
            <a:ext cx="26043" cy="1096455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EEB69E7F-DC5D-C34A-8352-DCFA1C94A14E}"/>
              </a:ext>
            </a:extLst>
          </p:cNvPr>
          <p:cNvSpPr/>
          <p:nvPr/>
        </p:nvSpPr>
        <p:spPr>
          <a:xfrm>
            <a:off x="8926974" y="4495997"/>
            <a:ext cx="1990846" cy="7755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CDC</a:t>
            </a:r>
          </a:p>
        </p:txBody>
      </p:sp>
      <p:sp>
        <p:nvSpPr>
          <p:cNvPr id="14" name="Can 13">
            <a:extLst>
              <a:ext uri="{FF2B5EF4-FFF2-40B4-BE49-F238E27FC236}">
                <a16:creationId xmlns:a16="http://schemas.microsoft.com/office/drawing/2014/main" id="{24BFCB12-E5B1-1440-B28A-087B3A83F8BD}"/>
              </a:ext>
            </a:extLst>
          </p:cNvPr>
          <p:cNvSpPr/>
          <p:nvPr/>
        </p:nvSpPr>
        <p:spPr>
          <a:xfrm rot="16200000">
            <a:off x="5306511" y="3474291"/>
            <a:ext cx="775503" cy="2818916"/>
          </a:xfrm>
          <a:prstGeom prst="can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661495D2-C7CE-7E4C-966D-E53F4C2A5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5218" y="4533309"/>
            <a:ext cx="433128" cy="700880"/>
          </a:xfrm>
          <a:prstGeom prst="rect">
            <a:avLst/>
          </a:prstGeom>
        </p:spPr>
      </p:pic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9590D233-CAAA-ED43-8E4A-71E3B6F8C0A6}"/>
              </a:ext>
            </a:extLst>
          </p:cNvPr>
          <p:cNvCxnSpPr>
            <a:cxnSpLocks/>
            <a:stCxn id="11" idx="1"/>
            <a:endCxn id="14" idx="3"/>
          </p:cNvCxnSpPr>
          <p:nvPr/>
        </p:nvCxnSpPr>
        <p:spPr>
          <a:xfrm flipH="1" flipV="1">
            <a:off x="7103721" y="4883748"/>
            <a:ext cx="1823253" cy="1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an 18">
            <a:extLst>
              <a:ext uri="{FF2B5EF4-FFF2-40B4-BE49-F238E27FC236}">
                <a16:creationId xmlns:a16="http://schemas.microsoft.com/office/drawing/2014/main" id="{9C10E113-686F-CE43-B214-A41821E467F5}"/>
              </a:ext>
            </a:extLst>
          </p:cNvPr>
          <p:cNvSpPr/>
          <p:nvPr/>
        </p:nvSpPr>
        <p:spPr>
          <a:xfrm>
            <a:off x="781293" y="4362887"/>
            <a:ext cx="1680258" cy="1041721"/>
          </a:xfrm>
          <a:prstGeom prst="ca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ElasticSearch</a:t>
            </a:r>
            <a:endParaRPr lang="en-GB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02C6A3A-45F5-0145-8279-FC8ABD2923B6}"/>
              </a:ext>
            </a:extLst>
          </p:cNvPr>
          <p:cNvCxnSpPr>
            <a:cxnSpLocks/>
          </p:cNvCxnSpPr>
          <p:nvPr/>
        </p:nvCxnSpPr>
        <p:spPr>
          <a:xfrm flipH="1" flipV="1">
            <a:off x="2461551" y="4880084"/>
            <a:ext cx="1823253" cy="1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4604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99D9A2E9-18CE-B443-BADA-4D92DEE599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41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Microservices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Communication</a:t>
            </a:r>
            <a:endParaRPr lang="pl-PL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86373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an">
            <a:extLst>
              <a:ext uri="{FF2B5EF4-FFF2-40B4-BE49-F238E27FC236}">
                <a16:creationId xmlns:a16="http://schemas.microsoft.com/office/drawing/2014/main" id="{EDD97990-4946-D845-9FDC-395D46DFD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25615" y="3209352"/>
            <a:ext cx="914400" cy="91440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Data </a:t>
            </a:r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Synchronization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FB99D14-8B32-9241-BC93-AB18DF98939B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2340015" y="3666552"/>
            <a:ext cx="2166877" cy="1683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FCDA04A-C842-8244-8D3B-F03CA94D58A1}"/>
              </a:ext>
            </a:extLst>
          </p:cNvPr>
          <p:cNvSpPr/>
          <p:nvPr/>
        </p:nvSpPr>
        <p:spPr>
          <a:xfrm>
            <a:off x="4506892" y="3162529"/>
            <a:ext cx="2338086" cy="10417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Users Service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8A05DAA7-2F15-984E-B172-F94949D287B9}"/>
              </a:ext>
            </a:extLst>
          </p:cNvPr>
          <p:cNvSpPr/>
          <p:nvPr/>
        </p:nvSpPr>
        <p:spPr>
          <a:xfrm>
            <a:off x="9011856" y="3145690"/>
            <a:ext cx="1680258" cy="1041721"/>
          </a:xfrm>
          <a:prstGeom prst="ca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9CC7F3-495B-D34F-9A61-0982E471D461}"/>
              </a:ext>
            </a:extLst>
          </p:cNvPr>
          <p:cNvSpPr txBox="1"/>
          <p:nvPr/>
        </p:nvSpPr>
        <p:spPr>
          <a:xfrm>
            <a:off x="2437388" y="3226190"/>
            <a:ext cx="1865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</a:rPr>
              <a:t>Create New Account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DE9110-16AC-9F4D-8C7C-A12E53C128DA}"/>
              </a:ext>
            </a:extLst>
          </p:cNvPr>
          <p:cNvCxnSpPr>
            <a:stCxn id="8" idx="3"/>
            <a:endCxn id="12" idx="2"/>
          </p:cNvCxnSpPr>
          <p:nvPr/>
        </p:nvCxnSpPr>
        <p:spPr>
          <a:xfrm flipV="1">
            <a:off x="6844978" y="3666551"/>
            <a:ext cx="2166878" cy="16839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011EDC-EB47-4B44-9152-56B7426D91B9}"/>
              </a:ext>
            </a:extLst>
          </p:cNvPr>
          <p:cNvSpPr txBox="1"/>
          <p:nvPr/>
        </p:nvSpPr>
        <p:spPr>
          <a:xfrm>
            <a:off x="7624487" y="3275111"/>
            <a:ext cx="607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</a:rPr>
              <a:t>Insert</a:t>
            </a:r>
          </a:p>
        </p:txBody>
      </p:sp>
      <p:sp>
        <p:nvSpPr>
          <p:cNvPr id="21" name="Can 20">
            <a:extLst>
              <a:ext uri="{FF2B5EF4-FFF2-40B4-BE49-F238E27FC236}">
                <a16:creationId xmlns:a16="http://schemas.microsoft.com/office/drawing/2014/main" id="{09CD952C-1255-4E46-809C-9C1D4754E70E}"/>
              </a:ext>
            </a:extLst>
          </p:cNvPr>
          <p:cNvSpPr/>
          <p:nvPr/>
        </p:nvSpPr>
        <p:spPr>
          <a:xfrm>
            <a:off x="9018608" y="4767194"/>
            <a:ext cx="1680258" cy="1041721"/>
          </a:xfrm>
          <a:prstGeom prst="ca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ElasticSearch</a:t>
            </a:r>
            <a:endParaRPr lang="en-GB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C69CC8C-2EBE-7B4F-AF8A-4B0E7071D733}"/>
              </a:ext>
            </a:extLst>
          </p:cNvPr>
          <p:cNvCxnSpPr>
            <a:cxnSpLocks/>
            <a:endCxn id="21" idx="2"/>
          </p:cNvCxnSpPr>
          <p:nvPr/>
        </p:nvCxnSpPr>
        <p:spPr>
          <a:xfrm>
            <a:off x="6851730" y="3849892"/>
            <a:ext cx="2166878" cy="1438163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A876A46D-1B27-DF49-89C5-1DBE05603739}"/>
              </a:ext>
            </a:extLst>
          </p:cNvPr>
          <p:cNvSpPr txBox="1"/>
          <p:nvPr/>
        </p:nvSpPr>
        <p:spPr>
          <a:xfrm>
            <a:off x="7624486" y="4767194"/>
            <a:ext cx="607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</a:rPr>
              <a:t>Insert</a:t>
            </a:r>
          </a:p>
        </p:txBody>
      </p:sp>
      <p:sp>
        <p:nvSpPr>
          <p:cNvPr id="25" name="Can 24">
            <a:extLst>
              <a:ext uri="{FF2B5EF4-FFF2-40B4-BE49-F238E27FC236}">
                <a16:creationId xmlns:a16="http://schemas.microsoft.com/office/drawing/2014/main" id="{330225A1-27E8-8642-A700-8CC3C51A6B6B}"/>
              </a:ext>
            </a:extLst>
          </p:cNvPr>
          <p:cNvSpPr/>
          <p:nvPr/>
        </p:nvSpPr>
        <p:spPr>
          <a:xfrm>
            <a:off x="9011856" y="1586648"/>
            <a:ext cx="1680258" cy="1041721"/>
          </a:xfrm>
          <a:prstGeom prst="ca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Analytics DB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E959ABD4-C0C8-5D4A-B9B6-EADE3BD83FC5}"/>
              </a:ext>
            </a:extLst>
          </p:cNvPr>
          <p:cNvCxnSpPr>
            <a:cxnSpLocks/>
            <a:endCxn id="25" idx="2"/>
          </p:cNvCxnSpPr>
          <p:nvPr/>
        </p:nvCxnSpPr>
        <p:spPr>
          <a:xfrm flipV="1">
            <a:off x="6851730" y="2107509"/>
            <a:ext cx="2160126" cy="1359133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D4674B58-66BB-8547-8401-83C1D31D7770}"/>
              </a:ext>
            </a:extLst>
          </p:cNvPr>
          <p:cNvSpPr txBox="1"/>
          <p:nvPr/>
        </p:nvSpPr>
        <p:spPr>
          <a:xfrm>
            <a:off x="7624485" y="2272720"/>
            <a:ext cx="607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</a:rPr>
              <a:t>Insert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41B3E0C-1538-F548-91F1-92AB7965F3D9}"/>
              </a:ext>
            </a:extLst>
          </p:cNvPr>
          <p:cNvSpPr txBox="1"/>
          <p:nvPr/>
        </p:nvSpPr>
        <p:spPr>
          <a:xfrm>
            <a:off x="4679027" y="5547305"/>
            <a:ext cx="19938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>
                <a:solidFill>
                  <a:srgbClr val="FF0000"/>
                </a:solidFill>
              </a:rPr>
              <a:t>BAD DESIGN</a:t>
            </a:r>
          </a:p>
        </p:txBody>
      </p:sp>
    </p:spTree>
    <p:extLst>
      <p:ext uri="{BB962C8B-B14F-4D97-AF65-F5344CB8AC3E}">
        <p14:creationId xmlns:p14="http://schemas.microsoft.com/office/powerpoint/2010/main" val="320908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/>
      <p:bldP spid="25" grpId="0" animBg="1"/>
      <p:bldP spid="29" grpId="0"/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an">
            <a:extLst>
              <a:ext uri="{FF2B5EF4-FFF2-40B4-BE49-F238E27FC236}">
                <a16:creationId xmlns:a16="http://schemas.microsoft.com/office/drawing/2014/main" id="{EDD97990-4946-D845-9FDC-395D46DFD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2367" y="1766972"/>
            <a:ext cx="914400" cy="91440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Data </a:t>
            </a:r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Synchronization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FB99D14-8B32-9241-BC93-AB18DF98939B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2346767" y="2224172"/>
            <a:ext cx="2166877" cy="1683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FCDA04A-C842-8244-8D3B-F03CA94D58A1}"/>
              </a:ext>
            </a:extLst>
          </p:cNvPr>
          <p:cNvSpPr/>
          <p:nvPr/>
        </p:nvSpPr>
        <p:spPr>
          <a:xfrm>
            <a:off x="4513644" y="1720149"/>
            <a:ext cx="2338086" cy="10417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Users Service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8A05DAA7-2F15-984E-B172-F94949D287B9}"/>
              </a:ext>
            </a:extLst>
          </p:cNvPr>
          <p:cNvSpPr/>
          <p:nvPr/>
        </p:nvSpPr>
        <p:spPr>
          <a:xfrm>
            <a:off x="9018608" y="1703310"/>
            <a:ext cx="1680258" cy="1041721"/>
          </a:xfrm>
          <a:prstGeom prst="ca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9CC7F3-495B-D34F-9A61-0982E471D461}"/>
              </a:ext>
            </a:extLst>
          </p:cNvPr>
          <p:cNvSpPr txBox="1"/>
          <p:nvPr/>
        </p:nvSpPr>
        <p:spPr>
          <a:xfrm>
            <a:off x="2444140" y="1783810"/>
            <a:ext cx="1865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</a:rPr>
              <a:t>Create New Account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DE9110-16AC-9F4D-8C7C-A12E53C128DA}"/>
              </a:ext>
            </a:extLst>
          </p:cNvPr>
          <p:cNvCxnSpPr>
            <a:stCxn id="8" idx="3"/>
            <a:endCxn id="12" idx="2"/>
          </p:cNvCxnSpPr>
          <p:nvPr/>
        </p:nvCxnSpPr>
        <p:spPr>
          <a:xfrm flipV="1">
            <a:off x="6851730" y="2224171"/>
            <a:ext cx="2166878" cy="16839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011EDC-EB47-4B44-9152-56B7426D91B9}"/>
              </a:ext>
            </a:extLst>
          </p:cNvPr>
          <p:cNvSpPr txBox="1"/>
          <p:nvPr/>
        </p:nvSpPr>
        <p:spPr>
          <a:xfrm>
            <a:off x="7631239" y="1832731"/>
            <a:ext cx="607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</a:rPr>
              <a:t>Insert</a:t>
            </a:r>
          </a:p>
        </p:txBody>
      </p:sp>
      <p:sp>
        <p:nvSpPr>
          <p:cNvPr id="21" name="Can 20">
            <a:extLst>
              <a:ext uri="{FF2B5EF4-FFF2-40B4-BE49-F238E27FC236}">
                <a16:creationId xmlns:a16="http://schemas.microsoft.com/office/drawing/2014/main" id="{09CD952C-1255-4E46-809C-9C1D4754E70E}"/>
              </a:ext>
            </a:extLst>
          </p:cNvPr>
          <p:cNvSpPr/>
          <p:nvPr/>
        </p:nvSpPr>
        <p:spPr>
          <a:xfrm>
            <a:off x="1049438" y="5227557"/>
            <a:ext cx="1680258" cy="1041721"/>
          </a:xfrm>
          <a:prstGeom prst="ca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Audit DB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C69CC8C-2EBE-7B4F-AF8A-4B0E7071D733}"/>
              </a:ext>
            </a:extLst>
          </p:cNvPr>
          <p:cNvCxnSpPr>
            <a:cxnSpLocks/>
            <a:stCxn id="12" idx="3"/>
            <a:endCxn id="31" idx="0"/>
          </p:cNvCxnSpPr>
          <p:nvPr/>
        </p:nvCxnSpPr>
        <p:spPr>
          <a:xfrm>
            <a:off x="9858737" y="2745031"/>
            <a:ext cx="26043" cy="1096455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an 24">
            <a:extLst>
              <a:ext uri="{FF2B5EF4-FFF2-40B4-BE49-F238E27FC236}">
                <a16:creationId xmlns:a16="http://schemas.microsoft.com/office/drawing/2014/main" id="{330225A1-27E8-8642-A700-8CC3C51A6B6B}"/>
              </a:ext>
            </a:extLst>
          </p:cNvPr>
          <p:cNvSpPr/>
          <p:nvPr/>
        </p:nvSpPr>
        <p:spPr>
          <a:xfrm>
            <a:off x="8889357" y="5227557"/>
            <a:ext cx="1680258" cy="1041721"/>
          </a:xfrm>
          <a:prstGeom prst="ca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Analytics DB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38FEE2FA-9059-C843-8722-DDB59D26A068}"/>
              </a:ext>
            </a:extLst>
          </p:cNvPr>
          <p:cNvSpPr/>
          <p:nvPr/>
        </p:nvSpPr>
        <p:spPr>
          <a:xfrm>
            <a:off x="8889357" y="3841486"/>
            <a:ext cx="1990846" cy="7755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CDC</a:t>
            </a:r>
          </a:p>
        </p:txBody>
      </p:sp>
      <p:sp>
        <p:nvSpPr>
          <p:cNvPr id="39" name="Can 38">
            <a:extLst>
              <a:ext uri="{FF2B5EF4-FFF2-40B4-BE49-F238E27FC236}">
                <a16:creationId xmlns:a16="http://schemas.microsoft.com/office/drawing/2014/main" id="{8FA2E74A-34A5-274C-AD31-9603DBC536F8}"/>
              </a:ext>
            </a:extLst>
          </p:cNvPr>
          <p:cNvSpPr/>
          <p:nvPr/>
        </p:nvSpPr>
        <p:spPr>
          <a:xfrm rot="16200000">
            <a:off x="5331119" y="2819781"/>
            <a:ext cx="775503" cy="2818916"/>
          </a:xfrm>
          <a:prstGeom prst="can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5965F9D-C4FC-0F40-87A2-19D68CA14660}"/>
              </a:ext>
            </a:extLst>
          </p:cNvPr>
          <p:cNvCxnSpPr>
            <a:cxnSpLocks/>
            <a:stCxn id="31" idx="1"/>
            <a:endCxn id="39" idx="3"/>
          </p:cNvCxnSpPr>
          <p:nvPr/>
        </p:nvCxnSpPr>
        <p:spPr>
          <a:xfrm flipH="1">
            <a:off x="7128329" y="4229238"/>
            <a:ext cx="1761028" cy="0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8D4E339F-1A68-E646-A8FA-1A2515D9E64A}"/>
              </a:ext>
            </a:extLst>
          </p:cNvPr>
          <p:cNvSpPr txBox="1"/>
          <p:nvPr/>
        </p:nvSpPr>
        <p:spPr>
          <a:xfrm>
            <a:off x="10046825" y="3183038"/>
            <a:ext cx="11685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Inserted User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F3236AB0-7913-6940-9A58-F5EC05D2056F}"/>
              </a:ext>
            </a:extLst>
          </p:cNvPr>
          <p:cNvSpPr/>
          <p:nvPr/>
        </p:nvSpPr>
        <p:spPr>
          <a:xfrm>
            <a:off x="6096000" y="5317871"/>
            <a:ext cx="1725338" cy="8226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Analytics Service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639DD607-F0CD-2742-AD64-73D47E19BCF6}"/>
              </a:ext>
            </a:extLst>
          </p:cNvPr>
          <p:cNvSpPr/>
          <p:nvPr/>
        </p:nvSpPr>
        <p:spPr>
          <a:xfrm>
            <a:off x="3713827" y="5337075"/>
            <a:ext cx="1725338" cy="82268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Kafka Connect</a:t>
            </a:r>
            <a:br>
              <a:rPr lang="en-GB" dirty="0"/>
            </a:br>
            <a:r>
              <a:rPr lang="en-GB" dirty="0"/>
              <a:t>Sink Connector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7593C68D-17A5-F54F-9E04-178801B58FE9}"/>
              </a:ext>
            </a:extLst>
          </p:cNvPr>
          <p:cNvCxnSpPr>
            <a:cxnSpLocks/>
            <a:stCxn id="39" idx="2"/>
            <a:endCxn id="49" idx="0"/>
          </p:cNvCxnSpPr>
          <p:nvPr/>
        </p:nvCxnSpPr>
        <p:spPr>
          <a:xfrm flipH="1">
            <a:off x="4576496" y="4616991"/>
            <a:ext cx="1142375" cy="720084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B6E908A-9AD0-1B47-BA21-5812427CCCE7}"/>
              </a:ext>
            </a:extLst>
          </p:cNvPr>
          <p:cNvCxnSpPr>
            <a:cxnSpLocks/>
            <a:stCxn id="39" idx="2"/>
            <a:endCxn id="48" idx="0"/>
          </p:cNvCxnSpPr>
          <p:nvPr/>
        </p:nvCxnSpPr>
        <p:spPr>
          <a:xfrm>
            <a:off x="5718871" y="4616991"/>
            <a:ext cx="1239798" cy="700880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131C9BA6-15A4-734A-B8A5-CE93D3AF10BF}"/>
              </a:ext>
            </a:extLst>
          </p:cNvPr>
          <p:cNvCxnSpPr>
            <a:cxnSpLocks/>
            <a:stCxn id="49" idx="1"/>
            <a:endCxn id="21" idx="4"/>
          </p:cNvCxnSpPr>
          <p:nvPr/>
        </p:nvCxnSpPr>
        <p:spPr>
          <a:xfrm flipH="1">
            <a:off x="2729696" y="5748417"/>
            <a:ext cx="984131" cy="1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BF6B0963-59C2-0F40-9ED4-FC787ABD51CD}"/>
              </a:ext>
            </a:extLst>
          </p:cNvPr>
          <p:cNvCxnSpPr>
            <a:cxnSpLocks/>
            <a:stCxn id="48" idx="3"/>
            <a:endCxn id="25" idx="2"/>
          </p:cNvCxnSpPr>
          <p:nvPr/>
        </p:nvCxnSpPr>
        <p:spPr>
          <a:xfrm>
            <a:off x="7821338" y="5729213"/>
            <a:ext cx="1068019" cy="19205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78156712-376A-A141-B3AB-B4FEFE51E9F6}"/>
              </a:ext>
            </a:extLst>
          </p:cNvPr>
          <p:cNvSpPr txBox="1"/>
          <p:nvPr/>
        </p:nvSpPr>
        <p:spPr>
          <a:xfrm>
            <a:off x="7350873" y="3740984"/>
            <a:ext cx="11685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Inserted User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7121F39-B75E-9C43-8A0B-68F918F44BF3}"/>
              </a:ext>
            </a:extLst>
          </p:cNvPr>
          <p:cNvSpPr txBox="1"/>
          <p:nvPr/>
        </p:nvSpPr>
        <p:spPr>
          <a:xfrm>
            <a:off x="3394799" y="4817348"/>
            <a:ext cx="11685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Inserted User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4CC2D45-123E-A34E-BAB1-B165DDC394E5}"/>
              </a:ext>
            </a:extLst>
          </p:cNvPr>
          <p:cNvSpPr txBox="1"/>
          <p:nvPr/>
        </p:nvSpPr>
        <p:spPr>
          <a:xfrm>
            <a:off x="6789245" y="4817348"/>
            <a:ext cx="11685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Inserted User</a:t>
            </a:r>
          </a:p>
        </p:txBody>
      </p:sp>
      <p:pic>
        <p:nvPicPr>
          <p:cNvPr id="70" name="Picture 69" descr="A close up of a logo&#10;&#10;Description automatically generated">
            <a:extLst>
              <a:ext uri="{FF2B5EF4-FFF2-40B4-BE49-F238E27FC236}">
                <a16:creationId xmlns:a16="http://schemas.microsoft.com/office/drawing/2014/main" id="{C260C3B9-B281-414A-BD9C-8F1C47774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6496" y="3878799"/>
            <a:ext cx="433128" cy="700880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5188E0CA-04E7-6947-BF72-56C926AFBE00}"/>
              </a:ext>
            </a:extLst>
          </p:cNvPr>
          <p:cNvSpPr txBox="1"/>
          <p:nvPr/>
        </p:nvSpPr>
        <p:spPr>
          <a:xfrm>
            <a:off x="112341" y="3225631"/>
            <a:ext cx="44688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</a:rPr>
              <a:t>Propagate data between different </a:t>
            </a:r>
          </a:p>
          <a:p>
            <a:r>
              <a:rPr lang="en-GB" sz="2400" dirty="0">
                <a:solidFill>
                  <a:schemeClr val="bg1"/>
                </a:solidFill>
              </a:rPr>
              <a:t>services without coupling</a:t>
            </a:r>
          </a:p>
        </p:txBody>
      </p:sp>
    </p:spTree>
    <p:extLst>
      <p:ext uri="{BB962C8B-B14F-4D97-AF65-F5344CB8AC3E}">
        <p14:creationId xmlns:p14="http://schemas.microsoft.com/office/powerpoint/2010/main" val="2641128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lose up of a device&#10;&#10;Description automatically generated">
            <a:extLst>
              <a:ext uri="{FF2B5EF4-FFF2-40B4-BE49-F238E27FC236}">
                <a16:creationId xmlns:a16="http://schemas.microsoft.com/office/drawing/2014/main" id="{99D9A2E9-18CE-B443-BADA-4D92DEE599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41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Outbox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pattern</a:t>
            </a:r>
            <a:endParaRPr lang="pl-PL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6264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Problem: service needs to update the database </a:t>
            </a:r>
            <a:r>
              <a:rPr lang="en-GB" b="1" dirty="0">
                <a:solidFill>
                  <a:schemeClr val="bg1"/>
                </a:solidFill>
              </a:rPr>
              <a:t>and</a:t>
            </a:r>
            <a:r>
              <a:rPr lang="en-GB" dirty="0">
                <a:solidFill>
                  <a:schemeClr val="bg1"/>
                </a:solidFill>
              </a:rPr>
              <a:t> send messages/events and preserve the consistency of data</a:t>
            </a:r>
          </a:p>
          <a:p>
            <a:r>
              <a:rPr lang="en-GB" dirty="0">
                <a:solidFill>
                  <a:schemeClr val="bg1"/>
                </a:solidFill>
              </a:rPr>
              <a:t>Extra table in DB is created - Outbox</a:t>
            </a:r>
          </a:p>
          <a:p>
            <a:r>
              <a:rPr lang="en-GB" dirty="0">
                <a:solidFill>
                  <a:schemeClr val="bg1"/>
                </a:solidFill>
              </a:rPr>
              <a:t>Insert into both tables – Outbox and desired is in single transaction</a:t>
            </a:r>
          </a:p>
          <a:p>
            <a:r>
              <a:rPr lang="en-GB" dirty="0">
                <a:solidFill>
                  <a:schemeClr val="bg1"/>
                </a:solidFill>
              </a:rPr>
              <a:t>The outbox pattern is a great way for propagating data amongst different microservices.</a:t>
            </a:r>
          </a:p>
          <a:p>
            <a:r>
              <a:rPr lang="en-GB" dirty="0">
                <a:solidFill>
                  <a:schemeClr val="bg1"/>
                </a:solidFill>
              </a:rPr>
              <a:t>By only modifying a single resource</a:t>
            </a:r>
          </a:p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Outbox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pattern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393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EB8E4C-0CAD-5347-8D35-ABE0BA49EB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781" b="594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29" y="1122362"/>
            <a:ext cx="11848699" cy="2900518"/>
          </a:xfrm>
        </p:spPr>
        <p:txBody>
          <a:bodyPr>
            <a:normAutofit/>
          </a:bodyPr>
          <a:lstStyle/>
          <a:p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github.com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mateuszdyminski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cdc</a:t>
            </a:r>
            <a:endParaRPr lang="pl-PL" sz="5000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551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an">
            <a:extLst>
              <a:ext uri="{FF2B5EF4-FFF2-40B4-BE49-F238E27FC236}">
                <a16:creationId xmlns:a16="http://schemas.microsoft.com/office/drawing/2014/main" id="{EDD97990-4946-D845-9FDC-395D46DFD2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32367" y="1766972"/>
            <a:ext cx="914400" cy="914400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Outbox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Pattern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FB99D14-8B32-9241-BC93-AB18DF98939B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2346767" y="2224172"/>
            <a:ext cx="2166877" cy="16838"/>
          </a:xfrm>
          <a:prstGeom prst="straightConnector1">
            <a:avLst/>
          </a:prstGeom>
          <a:ln w="762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FCDA04A-C842-8244-8D3B-F03CA94D58A1}"/>
              </a:ext>
            </a:extLst>
          </p:cNvPr>
          <p:cNvSpPr/>
          <p:nvPr/>
        </p:nvSpPr>
        <p:spPr>
          <a:xfrm>
            <a:off x="4513644" y="1720149"/>
            <a:ext cx="2338086" cy="10417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Users Service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8A05DAA7-2F15-984E-B172-F94949D287B9}"/>
              </a:ext>
            </a:extLst>
          </p:cNvPr>
          <p:cNvSpPr/>
          <p:nvPr/>
        </p:nvSpPr>
        <p:spPr>
          <a:xfrm>
            <a:off x="9018608" y="1703310"/>
            <a:ext cx="1680258" cy="1041721"/>
          </a:xfrm>
          <a:prstGeom prst="ca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DB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9CC7F3-495B-D34F-9A61-0982E471D461}"/>
              </a:ext>
            </a:extLst>
          </p:cNvPr>
          <p:cNvSpPr txBox="1"/>
          <p:nvPr/>
        </p:nvSpPr>
        <p:spPr>
          <a:xfrm>
            <a:off x="2444140" y="1783810"/>
            <a:ext cx="1865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</a:rPr>
              <a:t>Create New Account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BBDE9110-16AC-9F4D-8C7C-A12E53C128DA}"/>
              </a:ext>
            </a:extLst>
          </p:cNvPr>
          <p:cNvCxnSpPr>
            <a:stCxn id="8" idx="3"/>
            <a:endCxn id="12" idx="2"/>
          </p:cNvCxnSpPr>
          <p:nvPr/>
        </p:nvCxnSpPr>
        <p:spPr>
          <a:xfrm flipV="1">
            <a:off x="6851730" y="2224171"/>
            <a:ext cx="2166878" cy="16839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D011EDC-EB47-4B44-9152-56B7426D91B9}"/>
              </a:ext>
            </a:extLst>
          </p:cNvPr>
          <p:cNvSpPr txBox="1"/>
          <p:nvPr/>
        </p:nvSpPr>
        <p:spPr>
          <a:xfrm>
            <a:off x="7631239" y="1832731"/>
            <a:ext cx="607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</a:rPr>
              <a:t>Insert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C69CC8C-2EBE-7B4F-AF8A-4B0E7071D733}"/>
              </a:ext>
            </a:extLst>
          </p:cNvPr>
          <p:cNvCxnSpPr>
            <a:cxnSpLocks/>
            <a:stCxn id="12" idx="3"/>
            <a:endCxn id="31" idx="0"/>
          </p:cNvCxnSpPr>
          <p:nvPr/>
        </p:nvCxnSpPr>
        <p:spPr>
          <a:xfrm>
            <a:off x="9858737" y="2745031"/>
            <a:ext cx="0" cy="1433491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38FEE2FA-9059-C843-8722-DDB59D26A068}"/>
              </a:ext>
            </a:extLst>
          </p:cNvPr>
          <p:cNvSpPr/>
          <p:nvPr/>
        </p:nvSpPr>
        <p:spPr>
          <a:xfrm>
            <a:off x="8863314" y="4178522"/>
            <a:ext cx="1990846" cy="77550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CDC</a:t>
            </a:r>
          </a:p>
        </p:txBody>
      </p:sp>
      <p:sp>
        <p:nvSpPr>
          <p:cNvPr id="39" name="Can 38">
            <a:extLst>
              <a:ext uri="{FF2B5EF4-FFF2-40B4-BE49-F238E27FC236}">
                <a16:creationId xmlns:a16="http://schemas.microsoft.com/office/drawing/2014/main" id="{8FA2E74A-34A5-274C-AD31-9603DBC536F8}"/>
              </a:ext>
            </a:extLst>
          </p:cNvPr>
          <p:cNvSpPr/>
          <p:nvPr/>
        </p:nvSpPr>
        <p:spPr>
          <a:xfrm rot="16200000">
            <a:off x="5294936" y="3170221"/>
            <a:ext cx="775503" cy="2818916"/>
          </a:xfrm>
          <a:prstGeom prst="can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15965F9D-C4FC-0F40-87A2-19D68CA14660}"/>
              </a:ext>
            </a:extLst>
          </p:cNvPr>
          <p:cNvCxnSpPr>
            <a:cxnSpLocks/>
          </p:cNvCxnSpPr>
          <p:nvPr/>
        </p:nvCxnSpPr>
        <p:spPr>
          <a:xfrm flipH="1">
            <a:off x="7087140" y="4498810"/>
            <a:ext cx="1771168" cy="13404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639DD607-F0CD-2742-AD64-73D47E19BCF6}"/>
              </a:ext>
            </a:extLst>
          </p:cNvPr>
          <p:cNvSpPr/>
          <p:nvPr/>
        </p:nvSpPr>
        <p:spPr>
          <a:xfrm>
            <a:off x="926158" y="3214856"/>
            <a:ext cx="1899573" cy="111442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Notification service</a:t>
            </a:r>
          </a:p>
        </p:txBody>
      </p:sp>
      <p:pic>
        <p:nvPicPr>
          <p:cNvPr id="70" name="Picture 69" descr="A close up of a logo&#10;&#10;Description automatically generated">
            <a:extLst>
              <a:ext uri="{FF2B5EF4-FFF2-40B4-BE49-F238E27FC236}">
                <a16:creationId xmlns:a16="http://schemas.microsoft.com/office/drawing/2014/main" id="{C260C3B9-B281-414A-BD9C-8F1C477744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9122" y="4229237"/>
            <a:ext cx="433128" cy="700880"/>
          </a:xfrm>
          <a:prstGeom prst="rect">
            <a:avLst/>
          </a:prstGeom>
        </p:spPr>
      </p:pic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09CDD40-81F2-2643-9EF0-4C13EE7BA8AE}"/>
              </a:ext>
            </a:extLst>
          </p:cNvPr>
          <p:cNvCxnSpPr>
            <a:cxnSpLocks/>
            <a:endCxn id="49" idx="3"/>
          </p:cNvCxnSpPr>
          <p:nvPr/>
        </p:nvCxnSpPr>
        <p:spPr>
          <a:xfrm flipH="1" flipV="1">
            <a:off x="2825731" y="3772070"/>
            <a:ext cx="1483681" cy="457167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A04F9F59-9821-7548-85EA-D0B409D0E2FD}"/>
              </a:ext>
            </a:extLst>
          </p:cNvPr>
          <p:cNvCxnSpPr>
            <a:cxnSpLocks/>
            <a:stCxn id="49" idx="0"/>
            <a:endCxn id="4" idx="2"/>
          </p:cNvCxnSpPr>
          <p:nvPr/>
        </p:nvCxnSpPr>
        <p:spPr>
          <a:xfrm flipV="1">
            <a:off x="1875945" y="2681372"/>
            <a:ext cx="13622" cy="533484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16ABA0F2-3C96-B349-AEB5-94B809E6EAA4}"/>
              </a:ext>
            </a:extLst>
          </p:cNvPr>
          <p:cNvSpPr txBox="1"/>
          <p:nvPr/>
        </p:nvSpPr>
        <p:spPr>
          <a:xfrm>
            <a:off x="10672" y="2715674"/>
            <a:ext cx="18652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2"/>
                </a:solidFill>
              </a:rPr>
              <a:t>“Your Account has been created”</a:t>
            </a:r>
          </a:p>
        </p:txBody>
      </p:sp>
      <p:graphicFrame>
        <p:nvGraphicFramePr>
          <p:cNvPr id="33" name="Table 33">
            <a:extLst>
              <a:ext uri="{FF2B5EF4-FFF2-40B4-BE49-F238E27FC236}">
                <a16:creationId xmlns:a16="http://schemas.microsoft.com/office/drawing/2014/main" id="{0D9E7F0D-D667-4F49-A3AB-E452B8A673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8968533"/>
              </p:ext>
            </p:extLst>
          </p:nvPr>
        </p:nvGraphicFramePr>
        <p:xfrm>
          <a:off x="8707699" y="269819"/>
          <a:ext cx="115103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1038">
                  <a:extLst>
                    <a:ext uri="{9D8B030D-6E8A-4147-A177-3AD203B41FA5}">
                      <a16:colId xmlns:a16="http://schemas.microsoft.com/office/drawing/2014/main" val="2844596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Users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0790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307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2526467"/>
                  </a:ext>
                </a:extLst>
              </a:tr>
            </a:tbl>
          </a:graphicData>
        </a:graphic>
      </p:graphicFrame>
      <p:graphicFrame>
        <p:nvGraphicFramePr>
          <p:cNvPr id="51" name="Table 33">
            <a:extLst>
              <a:ext uri="{FF2B5EF4-FFF2-40B4-BE49-F238E27FC236}">
                <a16:creationId xmlns:a16="http://schemas.microsoft.com/office/drawing/2014/main" id="{23140228-6D95-6E40-9A76-421A95C5B3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0155808"/>
              </p:ext>
            </p:extLst>
          </p:nvPr>
        </p:nvGraphicFramePr>
        <p:xfrm>
          <a:off x="10144435" y="284995"/>
          <a:ext cx="115103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1038">
                  <a:extLst>
                    <a:ext uri="{9D8B030D-6E8A-4147-A177-3AD203B41FA5}">
                      <a16:colId xmlns:a16="http://schemas.microsoft.com/office/drawing/2014/main" val="2844596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Outbox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07907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3075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2526467"/>
                  </a:ext>
                </a:extLst>
              </a:tr>
            </a:tbl>
          </a:graphicData>
        </a:graphic>
      </p:graphicFrame>
      <p:sp>
        <p:nvSpPr>
          <p:cNvPr id="34" name="Rectangle 33">
            <a:extLst>
              <a:ext uri="{FF2B5EF4-FFF2-40B4-BE49-F238E27FC236}">
                <a16:creationId xmlns:a16="http://schemas.microsoft.com/office/drawing/2014/main" id="{304A0191-8C6F-4F46-A29F-FCE56FCA9796}"/>
              </a:ext>
            </a:extLst>
          </p:cNvPr>
          <p:cNvSpPr/>
          <p:nvPr/>
        </p:nvSpPr>
        <p:spPr>
          <a:xfrm>
            <a:off x="5034987" y="4311883"/>
            <a:ext cx="1816743" cy="254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7600ED6-3267-664B-86B8-52C8A8A03E25}"/>
              </a:ext>
            </a:extLst>
          </p:cNvPr>
          <p:cNvSpPr/>
          <p:nvPr/>
        </p:nvSpPr>
        <p:spPr>
          <a:xfrm>
            <a:off x="5034987" y="4639657"/>
            <a:ext cx="1816743" cy="25439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B435BF6-792A-084A-8DBF-84FB5EED93F7}"/>
              </a:ext>
            </a:extLst>
          </p:cNvPr>
          <p:cNvSpPr txBox="1"/>
          <p:nvPr/>
        </p:nvSpPr>
        <p:spPr>
          <a:xfrm>
            <a:off x="5348694" y="4602357"/>
            <a:ext cx="10410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User Events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8E5AD4C-64BE-8540-8D3C-8D10637DEEB2}"/>
              </a:ext>
            </a:extLst>
          </p:cNvPr>
          <p:cNvSpPr txBox="1"/>
          <p:nvPr/>
        </p:nvSpPr>
        <p:spPr>
          <a:xfrm>
            <a:off x="5177660" y="4271902"/>
            <a:ext cx="15620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Notification Events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A3743286-CFA6-934E-908C-B59D91B5BA1B}"/>
              </a:ext>
            </a:extLst>
          </p:cNvPr>
          <p:cNvCxnSpPr>
            <a:cxnSpLocks/>
          </p:cNvCxnSpPr>
          <p:nvPr/>
        </p:nvCxnSpPr>
        <p:spPr>
          <a:xfrm>
            <a:off x="10034286" y="2745030"/>
            <a:ext cx="0" cy="1433491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66A39EA4-6224-6246-9F97-E518423F4FC1}"/>
              </a:ext>
            </a:extLst>
          </p:cNvPr>
          <p:cNvCxnSpPr>
            <a:cxnSpLocks/>
          </p:cNvCxnSpPr>
          <p:nvPr/>
        </p:nvCxnSpPr>
        <p:spPr>
          <a:xfrm flipH="1">
            <a:off x="7092147" y="4719419"/>
            <a:ext cx="1766161" cy="9426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Can 61">
            <a:extLst>
              <a:ext uri="{FF2B5EF4-FFF2-40B4-BE49-F238E27FC236}">
                <a16:creationId xmlns:a16="http://schemas.microsoft.com/office/drawing/2014/main" id="{F5C92A9F-76F9-984B-89FC-584CEA115D95}"/>
              </a:ext>
            </a:extLst>
          </p:cNvPr>
          <p:cNvSpPr/>
          <p:nvPr/>
        </p:nvSpPr>
        <p:spPr>
          <a:xfrm>
            <a:off x="3696226" y="5659293"/>
            <a:ext cx="1680258" cy="1041721"/>
          </a:xfrm>
          <a:prstGeom prst="can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Analytics DB</a:t>
            </a:r>
          </a:p>
        </p:txBody>
      </p:sp>
      <p:sp>
        <p:nvSpPr>
          <p:cNvPr id="63" name="Rounded Rectangle 62">
            <a:extLst>
              <a:ext uri="{FF2B5EF4-FFF2-40B4-BE49-F238E27FC236}">
                <a16:creationId xmlns:a16="http://schemas.microsoft.com/office/drawing/2014/main" id="{174E0104-21B8-A54E-8398-8206A46B9003}"/>
              </a:ext>
            </a:extLst>
          </p:cNvPr>
          <p:cNvSpPr/>
          <p:nvPr/>
        </p:nvSpPr>
        <p:spPr>
          <a:xfrm>
            <a:off x="926157" y="5357471"/>
            <a:ext cx="1899573" cy="10417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Analytics Service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B5AA97C-D113-6A41-9A20-34315A65FEAD}"/>
              </a:ext>
            </a:extLst>
          </p:cNvPr>
          <p:cNvCxnSpPr>
            <a:cxnSpLocks/>
            <a:stCxn id="63" idx="3"/>
            <a:endCxn id="62" idx="2"/>
          </p:cNvCxnSpPr>
          <p:nvPr/>
        </p:nvCxnSpPr>
        <p:spPr>
          <a:xfrm>
            <a:off x="2825730" y="5878332"/>
            <a:ext cx="870496" cy="301822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06A45EE7-DC3C-494D-B287-FA28C6B4129B}"/>
              </a:ext>
            </a:extLst>
          </p:cNvPr>
          <p:cNvCxnSpPr>
            <a:cxnSpLocks/>
            <a:endCxn id="63" idx="3"/>
          </p:cNvCxnSpPr>
          <p:nvPr/>
        </p:nvCxnSpPr>
        <p:spPr>
          <a:xfrm flipH="1">
            <a:off x="2825730" y="4860718"/>
            <a:ext cx="1480170" cy="1017614"/>
          </a:xfrm>
          <a:prstGeom prst="straightConnector1">
            <a:avLst/>
          </a:prstGeom>
          <a:ln w="762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1371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plant in a forest&#10;&#10;Description automatically generated">
            <a:extLst>
              <a:ext uri="{FF2B5EF4-FFF2-40B4-BE49-F238E27FC236}">
                <a16:creationId xmlns:a16="http://schemas.microsoft.com/office/drawing/2014/main" id="{008237F9-3079-BF47-A4DF-894F499536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444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Strangler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</a:t>
            </a:r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pattern</a:t>
            </a:r>
            <a:endParaRPr lang="pl-PL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6471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Way of migrating a legacy system incrementally</a:t>
            </a:r>
          </a:p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API Gateway as the entry to the system – router</a:t>
            </a:r>
          </a:p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Step by Step (like strangler fig) remove old components to new architecture</a:t>
            </a:r>
          </a:p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Great pattern for huge legacy projects</a:t>
            </a:r>
          </a:p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legacy and microservices have to run side by side</a:t>
            </a:r>
          </a:p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 same data might be modified by both systems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Strangler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Pattern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7450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7019B8-E30B-8248-8E53-1F2A1C566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6393" y="1989445"/>
            <a:ext cx="11839214" cy="3558234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Strangler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Pattern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3C78ED-4086-EC43-91A9-EC15E36D638F}"/>
              </a:ext>
            </a:extLst>
          </p:cNvPr>
          <p:cNvSpPr txBox="1"/>
          <p:nvPr/>
        </p:nvSpPr>
        <p:spPr>
          <a:xfrm>
            <a:off x="176393" y="6123543"/>
            <a:ext cx="76284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Source:</a:t>
            </a:r>
            <a:r>
              <a:rPr lang="en-GB" dirty="0"/>
              <a:t> </a:t>
            </a:r>
            <a:r>
              <a:rPr lang="en-GB" dirty="0">
                <a:hlinkClick r:id="rId3"/>
              </a:rPr>
              <a:t>https://docs.microsoft.com/pl-pl/azure/architecture/patterns/strangler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637540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 descr="A picture containing clock, table&#10;&#10;Description automatically generated">
            <a:extLst>
              <a:ext uri="{FF2B5EF4-FFF2-40B4-BE49-F238E27FC236}">
                <a16:creationId xmlns:a16="http://schemas.microsoft.com/office/drawing/2014/main" id="{42954D65-F7D1-D240-AAFE-0C6B608A27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8548" y="207710"/>
            <a:ext cx="3174903" cy="5992368"/>
          </a:xfrm>
        </p:spPr>
      </p:pic>
      <p:sp>
        <p:nvSpPr>
          <p:cNvPr id="14" name="Title 13">
            <a:extLst>
              <a:ext uri="{FF2B5EF4-FFF2-40B4-BE49-F238E27FC236}">
                <a16:creationId xmlns:a16="http://schemas.microsoft.com/office/drawing/2014/main" id="{C6AA3887-0CD4-7647-B1F2-82D78E616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559398-C620-C94F-8418-8FBFCC3E1C41}"/>
              </a:ext>
            </a:extLst>
          </p:cNvPr>
          <p:cNvSpPr txBox="1"/>
          <p:nvPr/>
        </p:nvSpPr>
        <p:spPr>
          <a:xfrm>
            <a:off x="458686" y="6338986"/>
            <a:ext cx="112746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Source: </a:t>
            </a:r>
            <a:r>
              <a:rPr lang="en-GB" sz="1400" dirty="0">
                <a:hlinkClick r:id="rId3"/>
              </a:rPr>
              <a:t>https://speakerdeck.com/gunnarmorling/practical-change-data-streaming-use-cases-with-apache-kafka-and-debezium-qcon-san-francisco-2019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47457935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10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40A03E4B-E9B8-BC43-902D-8F4C38EFF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4472" y="473627"/>
            <a:ext cx="6583056" cy="5910745"/>
          </a:xfrm>
        </p:spPr>
      </p:pic>
      <p:sp>
        <p:nvSpPr>
          <p:cNvPr id="13" name="Title 12">
            <a:extLst>
              <a:ext uri="{FF2B5EF4-FFF2-40B4-BE49-F238E27FC236}">
                <a16:creationId xmlns:a16="http://schemas.microsoft.com/office/drawing/2014/main" id="{AA9B9FA2-2C62-E046-B2B4-D5DF005DCF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44B359-3F06-6A43-BDA8-378340EEED73}"/>
              </a:ext>
            </a:extLst>
          </p:cNvPr>
          <p:cNvSpPr txBox="1"/>
          <p:nvPr/>
        </p:nvSpPr>
        <p:spPr>
          <a:xfrm>
            <a:off x="458686" y="6338986"/>
            <a:ext cx="112746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Source: </a:t>
            </a:r>
            <a:r>
              <a:rPr lang="en-GB" sz="1400" dirty="0">
                <a:hlinkClick r:id="rId3"/>
              </a:rPr>
              <a:t>https://speakerdeck.com/gunnarmorling/practical-change-data-streaming-use-cases-with-apache-kafka-and-debezium-qcon-san-francisco-2019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303375436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3E301D7E-3319-864C-A96D-CE83DBAAB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402" y="365126"/>
            <a:ext cx="6807106" cy="5811838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D49F3A-A290-374C-96C6-9F88817A6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A29E6E-9A1B-CF46-880B-2878004A62AA}"/>
              </a:ext>
            </a:extLst>
          </p:cNvPr>
          <p:cNvSpPr txBox="1"/>
          <p:nvPr/>
        </p:nvSpPr>
        <p:spPr>
          <a:xfrm>
            <a:off x="458686" y="6338986"/>
            <a:ext cx="1127462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Source: </a:t>
            </a:r>
            <a:r>
              <a:rPr lang="en-GB" sz="1400" dirty="0">
                <a:hlinkClick r:id="rId3"/>
              </a:rPr>
              <a:t>https://speakerdeck.com/gunnarmorling/practical-change-data-streaming-use-cases-with-apache-kafka-and-debezium-qcon-san-francisco-2019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5930064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erson with a sunset in the background&#10;&#10;Description automatically generated">
            <a:extLst>
              <a:ext uri="{FF2B5EF4-FFF2-40B4-BE49-F238E27FC236}">
                <a16:creationId xmlns:a16="http://schemas.microsoft.com/office/drawing/2014/main" id="{B7B85757-F40A-3549-8FDF-6E4ABF9DBD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CDC </a:t>
            </a:r>
            <a:r>
              <a:rPr lang="pl-PL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Challenges</a:t>
            </a:r>
            <a:endParaRPr lang="pl-PL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13113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MySQL – not all DELETE events are visible in CDC – </a:t>
            </a:r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hlinkClick r:id="rId2"/>
              </a:rPr>
              <a:t>link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LogCompaction</a:t>
            </a:r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on Kafka</a:t>
            </a:r>
          </a:p>
          <a:p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Blocking write traffic by locking tables. </a:t>
            </a:r>
          </a:p>
          <a:p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Missing ability to trigger dumps on demand. </a:t>
            </a:r>
          </a:p>
          <a:p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Stopping log event processing while processing a dump.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Challenges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136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3E7116-3358-424E-971C-1801D44621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Summary</a:t>
            </a:r>
            <a:endParaRPr lang="pl-PL" sz="40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739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old, sitting, sink&#10;&#10;Description automatically generated">
            <a:extLst>
              <a:ext uri="{FF2B5EF4-FFF2-40B4-BE49-F238E27FC236}">
                <a16:creationId xmlns:a16="http://schemas.microsoft.com/office/drawing/2014/main" id="{B40DB5FA-379B-574C-B9FC-0CD9E99B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812" b="491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Change Data Capture</a:t>
            </a:r>
          </a:p>
        </p:txBody>
      </p:sp>
    </p:spTree>
    <p:extLst>
      <p:ext uri="{BB962C8B-B14F-4D97-AF65-F5344CB8AC3E}">
        <p14:creationId xmlns:p14="http://schemas.microsoft.com/office/powerpoint/2010/main" val="3883834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CDC concept is very easy to grasp 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CDC enables features like: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Replication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Streaming 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Auditing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Decouples services</a:t>
            </a:r>
          </a:p>
          <a:p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Debezium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is most mature framework on the market, but have a look at </a:t>
            </a:r>
            <a:r>
              <a:rPr lang="en-US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DBLog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Takeaways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06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16754D-D931-8941-8299-46722B590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16" b="41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>
                <a:latin typeface="Roboto Medium" panose="02000000000000000000" pitchFamily="2" charset="0"/>
                <a:ea typeface="Roboto Medium" panose="02000000000000000000" pitchFamily="2" charset="0"/>
              </a:rPr>
              <a:t>Q&amp;A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663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 marL="0" indent="0" algn="ctr">
              <a:buClr>
                <a:schemeClr val="accent1"/>
              </a:buClr>
              <a:buNone/>
            </a:pPr>
            <a:endParaRPr lang="en-GB" sz="4000" b="1" dirty="0">
              <a:solidFill>
                <a:schemeClr val="bg2"/>
              </a:solidFill>
            </a:endParaRPr>
          </a:p>
          <a:p>
            <a:pPr marL="0" indent="0" algn="ctr">
              <a:buClr>
                <a:schemeClr val="accent1"/>
              </a:buClr>
              <a:buNone/>
            </a:pPr>
            <a:r>
              <a:rPr lang="en-GB" sz="4000" b="1" dirty="0">
                <a:solidFill>
                  <a:schemeClr val="bg2"/>
                </a:solidFill>
              </a:rPr>
              <a:t>change data capture</a:t>
            </a:r>
            <a:r>
              <a:rPr lang="en-GB" sz="4000" dirty="0">
                <a:solidFill>
                  <a:schemeClr val="bg2"/>
                </a:solidFill>
              </a:rPr>
              <a:t> (</a:t>
            </a:r>
            <a:r>
              <a:rPr lang="en-GB" sz="4000" b="1" dirty="0">
                <a:solidFill>
                  <a:schemeClr val="bg2"/>
                </a:solidFill>
              </a:rPr>
              <a:t>CDC</a:t>
            </a:r>
            <a:r>
              <a:rPr lang="en-GB" sz="4000" dirty="0">
                <a:solidFill>
                  <a:schemeClr val="bg2"/>
                </a:solidFill>
              </a:rPr>
              <a:t>) is a set of software design patterns used to determine and track the data that has changed so that action can be taken using the changed data.</a:t>
            </a:r>
            <a:endParaRPr lang="en-US" sz="4000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Capture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46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Trigger-based CDC</a:t>
            </a:r>
          </a:p>
          <a:p>
            <a:pPr>
              <a:buClr>
                <a:schemeClr val="accent1"/>
              </a:buClr>
            </a:pP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Query-based (polling) CDC </a:t>
            </a:r>
          </a:p>
          <a:p>
            <a:pPr>
              <a:buClr>
                <a:schemeClr val="accent1"/>
              </a:buClr>
            </a:pP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Log-based (WAL, Redo logs, </a:t>
            </a:r>
            <a:r>
              <a:rPr lang="en-US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Binlog</a:t>
            </a:r>
            <a:r>
              <a:rPr lang="en-US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 CDC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Types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Capture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79222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2"/>
                </a:solidFill>
              </a:rPr>
              <a:t>DBs provide trigger functions to performing user-defined actions once events, like insertions of data, occur</a:t>
            </a:r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2"/>
                </a:solidFill>
              </a:rPr>
              <a:t>Trigger could copy records which have changed in a separate table used as an event queue</a:t>
            </a:r>
            <a:endParaRPr lang="en-GB" sz="2800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2"/>
                </a:solidFill>
              </a:rPr>
              <a:t>It requires recurring polling of the </a:t>
            </a:r>
            <a:r>
              <a:rPr lang="en-GB" i="1" dirty="0">
                <a:solidFill>
                  <a:schemeClr val="bg2"/>
                </a:solidFill>
              </a:rPr>
              <a:t>event</a:t>
            </a:r>
            <a:r>
              <a:rPr lang="en-GB" dirty="0">
                <a:solidFill>
                  <a:schemeClr val="bg2"/>
                </a:solidFill>
              </a:rPr>
              <a:t> table</a:t>
            </a:r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2"/>
                </a:solidFill>
              </a:rPr>
              <a:t>Vendor-specific code for implementing trigger</a:t>
            </a:r>
            <a:endParaRPr lang="en-US" sz="2800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Trigger-based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Capture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76080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2"/>
                </a:solidFill>
              </a:rPr>
              <a:t>Every X seconds we need to query DB to get changes</a:t>
            </a:r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2"/>
                </a:solidFill>
              </a:rPr>
              <a:t>Slows down the DB due to often heavy queries</a:t>
            </a:r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2"/>
                </a:solidFill>
              </a:rPr>
              <a:t>Requires recurrent polling of the table</a:t>
            </a:r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2"/>
                </a:solidFill>
              </a:rPr>
              <a:t>Determining the difference between two data sets is a compute-heavy operation that makes frequent executions impossible</a:t>
            </a:r>
          </a:p>
          <a:p>
            <a:pPr>
              <a:buClr>
                <a:schemeClr val="accent1"/>
              </a:buClr>
            </a:pPr>
            <a:endParaRPr lang="en-US" sz="2800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Query-based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Change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Capture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152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1568</Words>
  <Application>Microsoft Macintosh PowerPoint</Application>
  <PresentationFormat>Widescreen</PresentationFormat>
  <Paragraphs>296</Paragraphs>
  <Slides>51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8" baseType="lpstr">
      <vt:lpstr>Arial</vt:lpstr>
      <vt:lpstr>Calibri</vt:lpstr>
      <vt:lpstr>Calibri Light</vt:lpstr>
      <vt:lpstr>Menlo</vt:lpstr>
      <vt:lpstr>Roboto</vt:lpstr>
      <vt:lpstr>Roboto Medium</vt:lpstr>
      <vt:lpstr>Office Theme</vt:lpstr>
      <vt:lpstr>Architecture Concepts Based on Change Data Capture</vt:lpstr>
      <vt:lpstr>whoami</vt:lpstr>
      <vt:lpstr>Agenda</vt:lpstr>
      <vt:lpstr>github.com/mateuszdyminski/cdc</vt:lpstr>
      <vt:lpstr>Change Data Capture</vt:lpstr>
      <vt:lpstr>Change Data Capture</vt:lpstr>
      <vt:lpstr>Types of Change Data Capture </vt:lpstr>
      <vt:lpstr>Trigger-based Change Data Capture </vt:lpstr>
      <vt:lpstr>Query-based Change Data Capture </vt:lpstr>
      <vt:lpstr>Log-based Change Data Capture </vt:lpstr>
      <vt:lpstr>SQL</vt:lpstr>
      <vt:lpstr>PowerPoint Presentation</vt:lpstr>
      <vt:lpstr>PowerPoint Presentation</vt:lpstr>
      <vt:lpstr>PowerPoint Presentation</vt:lpstr>
      <vt:lpstr>Turning on CDC in DB</vt:lpstr>
      <vt:lpstr>To allow CDC(log-based) in Postgres</vt:lpstr>
      <vt:lpstr>To allow CDC(log-based) in MySQL</vt:lpstr>
      <vt:lpstr>CDC on Cloud Providers</vt:lpstr>
      <vt:lpstr>Demo</vt:lpstr>
      <vt:lpstr>CDC Tooling</vt:lpstr>
      <vt:lpstr>Debezium</vt:lpstr>
      <vt:lpstr>Debezium – Server</vt:lpstr>
      <vt:lpstr>Debezium – Kafka Connect</vt:lpstr>
      <vt:lpstr>Debezium – Embedded</vt:lpstr>
      <vt:lpstr>Debezium – supported databases</vt:lpstr>
      <vt:lpstr>PowerPoint Presentation</vt:lpstr>
      <vt:lpstr>Kafka</vt:lpstr>
      <vt:lpstr>Debezium alternatives</vt:lpstr>
      <vt:lpstr>More alternatives - MySQL</vt:lpstr>
      <vt:lpstr>New player on the market - DBLog </vt:lpstr>
      <vt:lpstr>Architecture Concepts Based on CDC</vt:lpstr>
      <vt:lpstr>Streaming</vt:lpstr>
      <vt:lpstr>Streaming</vt:lpstr>
      <vt:lpstr>Streaming</vt:lpstr>
      <vt:lpstr>Microservices Communication</vt:lpstr>
      <vt:lpstr>Data Synchronization</vt:lpstr>
      <vt:lpstr>Data Synchronization</vt:lpstr>
      <vt:lpstr>Outbox pattern</vt:lpstr>
      <vt:lpstr>Outbox pattern</vt:lpstr>
      <vt:lpstr>Outbox Pattern</vt:lpstr>
      <vt:lpstr>Strangler pattern</vt:lpstr>
      <vt:lpstr>Strangler Pattern</vt:lpstr>
      <vt:lpstr>Strangler Pattern</vt:lpstr>
      <vt:lpstr>PowerPoint Presentation</vt:lpstr>
      <vt:lpstr>PowerPoint Presentation</vt:lpstr>
      <vt:lpstr>PowerPoint Presentation</vt:lpstr>
      <vt:lpstr>CDC Challenges</vt:lpstr>
      <vt:lpstr>Challenges</vt:lpstr>
      <vt:lpstr>Summary</vt:lpstr>
      <vt:lpstr>Takeaways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Concepts Based on Change Data Capture</dc:title>
  <dc:creator>Dyminski, Mateusz (Nokia - PL/Wroclaw)</dc:creator>
  <cp:lastModifiedBy>Dyminski, Mateusz (Nokia - PL/Wroclaw)</cp:lastModifiedBy>
  <cp:revision>14</cp:revision>
  <dcterms:created xsi:type="dcterms:W3CDTF">2020-09-15T23:33:47Z</dcterms:created>
  <dcterms:modified xsi:type="dcterms:W3CDTF">2020-09-17T13:18:07Z</dcterms:modified>
</cp:coreProperties>
</file>

<file path=docProps/thumbnail.jpeg>
</file>